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5143500" cx="9144000"/>
  <p:notesSz cx="6858000" cy="9144000"/>
  <p:embeddedFontLst>
    <p:embeddedFont>
      <p:font typeface="Nunito SemiBold"/>
      <p:regular r:id="rId31"/>
      <p:bold r:id="rId32"/>
      <p:italic r:id="rId33"/>
      <p:boldItalic r:id="rId34"/>
    </p:embeddedFont>
    <p:embeddedFont>
      <p:font typeface="Gloria Hallelujah"/>
      <p:regular r:id="rId35"/>
    </p:embeddedFont>
    <p:embeddedFont>
      <p:font typeface="DM Sans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NunitoSemiBold-regular.fntdata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NunitoSemiBold-italic.fntdata"/><Relationship Id="rId10" Type="http://schemas.openxmlformats.org/officeDocument/2006/relationships/slide" Target="slides/slide4.xml"/><Relationship Id="rId32" Type="http://schemas.openxmlformats.org/officeDocument/2006/relationships/font" Target="fonts/NunitoSemiBold-bold.fntdata"/><Relationship Id="rId13" Type="http://schemas.openxmlformats.org/officeDocument/2006/relationships/slide" Target="slides/slide7.xml"/><Relationship Id="rId35" Type="http://schemas.openxmlformats.org/officeDocument/2006/relationships/font" Target="fonts/GloriaHallelujah-regular.fntdata"/><Relationship Id="rId12" Type="http://schemas.openxmlformats.org/officeDocument/2006/relationships/slide" Target="slides/slide6.xml"/><Relationship Id="rId34" Type="http://schemas.openxmlformats.org/officeDocument/2006/relationships/font" Target="fonts/NunitoSemiBold-boldItalic.fntdata"/><Relationship Id="rId15" Type="http://schemas.openxmlformats.org/officeDocument/2006/relationships/slide" Target="slides/slide9.xml"/><Relationship Id="rId37" Type="http://schemas.openxmlformats.org/officeDocument/2006/relationships/font" Target="fonts/DMSans-bold.fntdata"/><Relationship Id="rId14" Type="http://schemas.openxmlformats.org/officeDocument/2006/relationships/slide" Target="slides/slide8.xml"/><Relationship Id="rId36" Type="http://schemas.openxmlformats.org/officeDocument/2006/relationships/font" Target="fonts/DMSans-regular.fntdata"/><Relationship Id="rId17" Type="http://schemas.openxmlformats.org/officeDocument/2006/relationships/slide" Target="slides/slide11.xml"/><Relationship Id="rId39" Type="http://schemas.openxmlformats.org/officeDocument/2006/relationships/font" Target="fonts/DMSans-boldItalic.fntdata"/><Relationship Id="rId16" Type="http://schemas.openxmlformats.org/officeDocument/2006/relationships/slide" Target="slides/slide10.xml"/><Relationship Id="rId38" Type="http://schemas.openxmlformats.org/officeDocument/2006/relationships/font" Target="fonts/DMSans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14d226ef46_0_4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14d226ef46_0_4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150c7b673f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150c7b673f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Changes: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Removed names to prevent clutter.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Added percentage and stroke around bubbles.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Added movement indicator around bubbles.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15265a91b3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15265a91b3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50c7b673f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150c7b673f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Changes: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Removed names to prevent clutter.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Added percentage and stroke around bubbles.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Added movement indicator around bubbles.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150c7b673f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150c7b673f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Changes: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Removed names to prevent clutter.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Added percentage and stroke around bubbles.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Added movement indicator around bubbles.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15265a91b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15265a91b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150c7b673f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150c7b673f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Changes: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Removed names to prevent clutter.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Added percentage and stroke around bubbles.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Added movement indicator around bubbles.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150c7b673f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150c7b673f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Changes: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Removed names to prevent clutter.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Added percentage and stroke around bubbles.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Added movement indicator around bubbles.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15265a91b3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115265a91b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1502dd6fd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1502dd6fd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502dd6fd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1502dd6fd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14f2549333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14f254933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Same slide from A5.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1502dd6fd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11502dd6fd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1502dd6fdd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1502dd6fdd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1502dd6fdd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11502dd6fdd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1502dd6fdd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11502dd6fdd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1502dd6fdd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11502dd6fdd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1502dd6fdd_3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1502dd6fdd_3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150c7b673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150c7b673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14fe1ea2f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14fe1ea2f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1502dd6fdd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1502dd6fdd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1502dd6fdd_2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1502dd6fdd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14d226ef46_0_4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14d226ef46_0_4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1502dd6fd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1502dd6fd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Changes: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Removed names to prevent clutter.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Added percentage and stroke around bubbles.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Added movement indicator around bubbles.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26.png"/><Relationship Id="rId5" Type="http://schemas.openxmlformats.org/officeDocument/2006/relationships/image" Target="../media/image22.png"/><Relationship Id="rId6" Type="http://schemas.openxmlformats.org/officeDocument/2006/relationships/image" Target="../media/image7.png"/><Relationship Id="rId7" Type="http://schemas.openxmlformats.org/officeDocument/2006/relationships/image" Target="../media/image6.png"/><Relationship Id="rId8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Relationship Id="rId3" Type="http://schemas.openxmlformats.org/officeDocument/2006/relationships/image" Target="../media/image1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76141" y="3535667"/>
            <a:ext cx="1433457" cy="50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99996">
            <a:off x="7726549" y="3559378"/>
            <a:ext cx="745901" cy="142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7800" y="4637979"/>
            <a:ext cx="1299149" cy="2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99981">
            <a:off x="7892824" y="4067365"/>
            <a:ext cx="413352" cy="4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7175" y="4458948"/>
            <a:ext cx="1261752" cy="29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8" name="Google Shape;128;p14"/>
          <p:cNvPicPr preferRelativeResize="0"/>
          <p:nvPr/>
        </p:nvPicPr>
        <p:blipFill rotWithShape="1">
          <a:blip r:embed="rId7">
            <a:alphaModFix/>
          </a:blip>
          <a:srcRect b="50315" l="72436" r="7243" t="28011"/>
          <a:stretch/>
        </p:blipFill>
        <p:spPr>
          <a:xfrm rot="490703">
            <a:off x="7464887" y="2211381"/>
            <a:ext cx="1584474" cy="1193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4399" y="2834125"/>
            <a:ext cx="1162700" cy="143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4"/>
          <p:cNvPicPr preferRelativeResize="0"/>
          <p:nvPr/>
        </p:nvPicPr>
        <p:blipFill>
          <a:blip r:embed="rId9">
            <a:alphaModFix amt="60000"/>
          </a:blip>
          <a:stretch>
            <a:fillRect/>
          </a:stretch>
        </p:blipFill>
        <p:spPr>
          <a:xfrm>
            <a:off x="-216987" y="-127675"/>
            <a:ext cx="9577974" cy="347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4"/>
          <p:cNvSpPr/>
          <p:nvPr/>
        </p:nvSpPr>
        <p:spPr>
          <a:xfrm>
            <a:off x="0" y="-2350"/>
            <a:ext cx="9144000" cy="51480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F3F3F3"/>
              </a:gs>
              <a:gs pos="50000">
                <a:srgbClr val="F3F3F3"/>
              </a:gs>
              <a:gs pos="100000">
                <a:srgbClr val="F3F3F3">
                  <a:alpha val="25098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3" name="Google Shape;133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216987" y="-127675"/>
            <a:ext cx="9577974" cy="347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5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58650" y="3782175"/>
            <a:ext cx="2133200" cy="144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5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187600" y="2992644"/>
            <a:ext cx="5064151" cy="223783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5"/>
          <p:cNvSpPr/>
          <p:nvPr/>
        </p:nvSpPr>
        <p:spPr>
          <a:xfrm>
            <a:off x="0" y="-2350"/>
            <a:ext cx="9144000" cy="51480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F3F3F3"/>
              </a:gs>
              <a:gs pos="50000">
                <a:srgbClr val="F3F3F3"/>
              </a:gs>
              <a:gs pos="100000">
                <a:srgbClr val="F3F3F3">
                  <a:alpha val="25098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0" name="Google Shape;14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786569" y="-116296"/>
            <a:ext cx="4489143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6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58650" y="3782175"/>
            <a:ext cx="2133200" cy="144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6"/>
          <p:cNvSpPr/>
          <p:nvPr/>
        </p:nvSpPr>
        <p:spPr>
          <a:xfrm>
            <a:off x="0" y="-2350"/>
            <a:ext cx="9144000" cy="51480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F3F3F3"/>
              </a:gs>
              <a:gs pos="50000">
                <a:srgbClr val="F3F3F3"/>
              </a:gs>
              <a:gs pos="100000">
                <a:srgbClr val="F3F3F3">
                  <a:alpha val="25098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/>
        </p:txBody>
      </p:sp>
      <p:sp>
        <p:nvSpPr>
          <p:cNvPr id="146" name="Google Shape;14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47" name="Google Shape;14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0" name="Google Shape;150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1" name="Google Shape;151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2" name="Google Shape;15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5" name="Google Shape;15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8" name="Google Shape;158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9" name="Google Shape;15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2" name="Google Shape;16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66" name="Google Shape;166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7" name="Google Shape;167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8" name="Google Shape;16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71" name="Google Shape;17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4" name="Google Shape;174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5" name="Google Shape;175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-8125" y="-2350"/>
            <a:ext cx="9127500" cy="5141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2" name="Google Shape;52;p13"/>
          <p:cNvCxnSpPr/>
          <p:nvPr/>
        </p:nvCxnSpPr>
        <p:spPr>
          <a:xfrm>
            <a:off x="9152300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" name="Google Shape;53;p13"/>
          <p:cNvCxnSpPr/>
          <p:nvPr/>
        </p:nvCxnSpPr>
        <p:spPr>
          <a:xfrm rot="10800000">
            <a:off x="4580294" y="-4574200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" name="Google Shape;54;p13"/>
          <p:cNvCxnSpPr/>
          <p:nvPr/>
        </p:nvCxnSpPr>
        <p:spPr>
          <a:xfrm rot="10800000">
            <a:off x="4572010" y="571650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" name="Google Shape;55;p13"/>
          <p:cNvCxnSpPr/>
          <p:nvPr/>
        </p:nvCxnSpPr>
        <p:spPr>
          <a:xfrm rot="10800000">
            <a:off x="4580294" y="126338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" name="Google Shape;56;p13"/>
          <p:cNvCxnSpPr/>
          <p:nvPr/>
        </p:nvCxnSpPr>
        <p:spPr>
          <a:xfrm rot="10800000">
            <a:off x="4580294" y="-97500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" name="Google Shape;57;p13"/>
          <p:cNvCxnSpPr/>
          <p:nvPr/>
        </p:nvCxnSpPr>
        <p:spPr>
          <a:xfrm rot="10800000">
            <a:off x="4580294" y="350175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" name="Google Shape;58;p13"/>
          <p:cNvCxnSpPr/>
          <p:nvPr/>
        </p:nvCxnSpPr>
        <p:spPr>
          <a:xfrm rot="10800000">
            <a:off x="4580294" y="-545162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" name="Google Shape;59;p13"/>
          <p:cNvCxnSpPr/>
          <p:nvPr/>
        </p:nvCxnSpPr>
        <p:spPr>
          <a:xfrm rot="10800000">
            <a:off x="4580294" y="-769000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" name="Google Shape;60;p13"/>
          <p:cNvCxnSpPr/>
          <p:nvPr/>
        </p:nvCxnSpPr>
        <p:spPr>
          <a:xfrm rot="10800000">
            <a:off x="4580294" y="-321325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" name="Google Shape;61;p13"/>
          <p:cNvCxnSpPr/>
          <p:nvPr/>
        </p:nvCxnSpPr>
        <p:spPr>
          <a:xfrm rot="10800000">
            <a:off x="4580294" y="-992862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" name="Google Shape;62;p13"/>
          <p:cNvCxnSpPr/>
          <p:nvPr/>
        </p:nvCxnSpPr>
        <p:spPr>
          <a:xfrm rot="10800000">
            <a:off x="4580294" y="-1216700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3" name="Google Shape;63;p13"/>
          <p:cNvCxnSpPr/>
          <p:nvPr/>
        </p:nvCxnSpPr>
        <p:spPr>
          <a:xfrm rot="10800000">
            <a:off x="4580294" y="-1664362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" name="Google Shape;64;p13"/>
          <p:cNvCxnSpPr/>
          <p:nvPr/>
        </p:nvCxnSpPr>
        <p:spPr>
          <a:xfrm rot="10800000">
            <a:off x="4580294" y="-1888200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" name="Google Shape;65;p13"/>
          <p:cNvCxnSpPr/>
          <p:nvPr/>
        </p:nvCxnSpPr>
        <p:spPr>
          <a:xfrm rot="10800000">
            <a:off x="4580294" y="-1440525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" name="Google Shape;66;p13"/>
          <p:cNvCxnSpPr/>
          <p:nvPr/>
        </p:nvCxnSpPr>
        <p:spPr>
          <a:xfrm rot="10800000">
            <a:off x="4580294" y="-2335862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7" name="Google Shape;67;p13"/>
          <p:cNvCxnSpPr/>
          <p:nvPr/>
        </p:nvCxnSpPr>
        <p:spPr>
          <a:xfrm rot="10800000">
            <a:off x="4580294" y="-2559700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8" name="Google Shape;68;p13"/>
          <p:cNvCxnSpPr/>
          <p:nvPr/>
        </p:nvCxnSpPr>
        <p:spPr>
          <a:xfrm rot="10800000">
            <a:off x="4580294" y="-2112025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" name="Google Shape;69;p13"/>
          <p:cNvCxnSpPr/>
          <p:nvPr/>
        </p:nvCxnSpPr>
        <p:spPr>
          <a:xfrm rot="10800000">
            <a:off x="4580294" y="-3007362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" name="Google Shape;70;p13"/>
          <p:cNvCxnSpPr/>
          <p:nvPr/>
        </p:nvCxnSpPr>
        <p:spPr>
          <a:xfrm rot="10800000">
            <a:off x="4580294" y="-3231200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" name="Google Shape;71;p13"/>
          <p:cNvCxnSpPr/>
          <p:nvPr/>
        </p:nvCxnSpPr>
        <p:spPr>
          <a:xfrm rot="10800000">
            <a:off x="4580294" y="-2783525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" name="Google Shape;72;p13"/>
          <p:cNvCxnSpPr/>
          <p:nvPr/>
        </p:nvCxnSpPr>
        <p:spPr>
          <a:xfrm rot="10800000">
            <a:off x="4580294" y="-3678862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" name="Google Shape;73;p13"/>
          <p:cNvCxnSpPr/>
          <p:nvPr/>
        </p:nvCxnSpPr>
        <p:spPr>
          <a:xfrm rot="10800000">
            <a:off x="4580294" y="-3902700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4" name="Google Shape;74;p13"/>
          <p:cNvCxnSpPr/>
          <p:nvPr/>
        </p:nvCxnSpPr>
        <p:spPr>
          <a:xfrm rot="10800000">
            <a:off x="4580294" y="-3455025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" name="Google Shape;75;p13"/>
          <p:cNvCxnSpPr/>
          <p:nvPr/>
        </p:nvCxnSpPr>
        <p:spPr>
          <a:xfrm rot="10800000">
            <a:off x="4580294" y="-4350362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6" name="Google Shape;76;p13"/>
          <p:cNvCxnSpPr/>
          <p:nvPr/>
        </p:nvCxnSpPr>
        <p:spPr>
          <a:xfrm rot="10800000">
            <a:off x="4580294" y="-4126525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" name="Google Shape;77;p13"/>
          <p:cNvCxnSpPr/>
          <p:nvPr/>
        </p:nvCxnSpPr>
        <p:spPr>
          <a:xfrm>
            <a:off x="422763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" name="Google Shape;78;p13"/>
          <p:cNvCxnSpPr/>
          <p:nvPr/>
        </p:nvCxnSpPr>
        <p:spPr>
          <a:xfrm>
            <a:off x="0" y="0"/>
            <a:ext cx="0" cy="51435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9" name="Google Shape;79;p13"/>
          <p:cNvCxnSpPr/>
          <p:nvPr/>
        </p:nvCxnSpPr>
        <p:spPr>
          <a:xfrm>
            <a:off x="646600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0" name="Google Shape;80;p13"/>
          <p:cNvCxnSpPr/>
          <p:nvPr/>
        </p:nvCxnSpPr>
        <p:spPr>
          <a:xfrm>
            <a:off x="198925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1" name="Google Shape;81;p13"/>
          <p:cNvCxnSpPr/>
          <p:nvPr/>
        </p:nvCxnSpPr>
        <p:spPr>
          <a:xfrm>
            <a:off x="1094263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" name="Google Shape;82;p13"/>
          <p:cNvCxnSpPr/>
          <p:nvPr/>
        </p:nvCxnSpPr>
        <p:spPr>
          <a:xfrm>
            <a:off x="1318100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" name="Google Shape;83;p13"/>
          <p:cNvCxnSpPr/>
          <p:nvPr/>
        </p:nvCxnSpPr>
        <p:spPr>
          <a:xfrm>
            <a:off x="870425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4" name="Google Shape;84;p13"/>
          <p:cNvCxnSpPr/>
          <p:nvPr/>
        </p:nvCxnSpPr>
        <p:spPr>
          <a:xfrm>
            <a:off x="1765763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" name="Google Shape;85;p13"/>
          <p:cNvCxnSpPr/>
          <p:nvPr/>
        </p:nvCxnSpPr>
        <p:spPr>
          <a:xfrm>
            <a:off x="1989600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" name="Google Shape;86;p13"/>
          <p:cNvCxnSpPr/>
          <p:nvPr/>
        </p:nvCxnSpPr>
        <p:spPr>
          <a:xfrm>
            <a:off x="1541925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" name="Google Shape;87;p13"/>
          <p:cNvCxnSpPr/>
          <p:nvPr/>
        </p:nvCxnSpPr>
        <p:spPr>
          <a:xfrm>
            <a:off x="2437263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" name="Google Shape;88;p13"/>
          <p:cNvCxnSpPr/>
          <p:nvPr/>
        </p:nvCxnSpPr>
        <p:spPr>
          <a:xfrm>
            <a:off x="2661100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" name="Google Shape;89;p13"/>
          <p:cNvCxnSpPr/>
          <p:nvPr/>
        </p:nvCxnSpPr>
        <p:spPr>
          <a:xfrm>
            <a:off x="2213425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0" name="Google Shape;90;p13"/>
          <p:cNvCxnSpPr/>
          <p:nvPr/>
        </p:nvCxnSpPr>
        <p:spPr>
          <a:xfrm>
            <a:off x="3108763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1" name="Google Shape;91;p13"/>
          <p:cNvCxnSpPr/>
          <p:nvPr/>
        </p:nvCxnSpPr>
        <p:spPr>
          <a:xfrm>
            <a:off x="3332600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2" name="Google Shape;92;p13"/>
          <p:cNvCxnSpPr/>
          <p:nvPr/>
        </p:nvCxnSpPr>
        <p:spPr>
          <a:xfrm>
            <a:off x="2884925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" name="Google Shape;93;p13"/>
          <p:cNvCxnSpPr/>
          <p:nvPr/>
        </p:nvCxnSpPr>
        <p:spPr>
          <a:xfrm>
            <a:off x="3780263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" name="Google Shape;94;p13"/>
          <p:cNvCxnSpPr/>
          <p:nvPr/>
        </p:nvCxnSpPr>
        <p:spPr>
          <a:xfrm>
            <a:off x="4004100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" name="Google Shape;95;p13"/>
          <p:cNvCxnSpPr/>
          <p:nvPr/>
        </p:nvCxnSpPr>
        <p:spPr>
          <a:xfrm>
            <a:off x="3556425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" name="Google Shape;96;p13"/>
          <p:cNvCxnSpPr/>
          <p:nvPr/>
        </p:nvCxnSpPr>
        <p:spPr>
          <a:xfrm>
            <a:off x="4451763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" name="Google Shape;97;p13"/>
          <p:cNvCxnSpPr/>
          <p:nvPr/>
        </p:nvCxnSpPr>
        <p:spPr>
          <a:xfrm>
            <a:off x="4675600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8" name="Google Shape;98;p13"/>
          <p:cNvCxnSpPr/>
          <p:nvPr/>
        </p:nvCxnSpPr>
        <p:spPr>
          <a:xfrm>
            <a:off x="4227925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9" name="Google Shape;99;p13"/>
          <p:cNvCxnSpPr/>
          <p:nvPr/>
        </p:nvCxnSpPr>
        <p:spPr>
          <a:xfrm>
            <a:off x="5123263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0" name="Google Shape;100;p13"/>
          <p:cNvCxnSpPr/>
          <p:nvPr/>
        </p:nvCxnSpPr>
        <p:spPr>
          <a:xfrm>
            <a:off x="5347100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1" name="Google Shape;101;p13"/>
          <p:cNvCxnSpPr/>
          <p:nvPr/>
        </p:nvCxnSpPr>
        <p:spPr>
          <a:xfrm>
            <a:off x="4899425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2" name="Google Shape;102;p13"/>
          <p:cNvCxnSpPr/>
          <p:nvPr/>
        </p:nvCxnSpPr>
        <p:spPr>
          <a:xfrm>
            <a:off x="5570963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3" name="Google Shape;103;p13"/>
          <p:cNvCxnSpPr/>
          <p:nvPr/>
        </p:nvCxnSpPr>
        <p:spPr>
          <a:xfrm>
            <a:off x="5794800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4" name="Google Shape;104;p13"/>
          <p:cNvCxnSpPr/>
          <p:nvPr/>
        </p:nvCxnSpPr>
        <p:spPr>
          <a:xfrm>
            <a:off x="6242463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5" name="Google Shape;105;p13"/>
          <p:cNvCxnSpPr/>
          <p:nvPr/>
        </p:nvCxnSpPr>
        <p:spPr>
          <a:xfrm>
            <a:off x="6466300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6" name="Google Shape;106;p13"/>
          <p:cNvCxnSpPr/>
          <p:nvPr/>
        </p:nvCxnSpPr>
        <p:spPr>
          <a:xfrm>
            <a:off x="6018625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" name="Google Shape;107;p13"/>
          <p:cNvCxnSpPr/>
          <p:nvPr/>
        </p:nvCxnSpPr>
        <p:spPr>
          <a:xfrm>
            <a:off x="6913963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8" name="Google Shape;108;p13"/>
          <p:cNvCxnSpPr/>
          <p:nvPr/>
        </p:nvCxnSpPr>
        <p:spPr>
          <a:xfrm>
            <a:off x="7137800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" name="Google Shape;109;p13"/>
          <p:cNvCxnSpPr/>
          <p:nvPr/>
        </p:nvCxnSpPr>
        <p:spPr>
          <a:xfrm>
            <a:off x="6690125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" name="Google Shape;110;p13"/>
          <p:cNvCxnSpPr/>
          <p:nvPr/>
        </p:nvCxnSpPr>
        <p:spPr>
          <a:xfrm>
            <a:off x="7585463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1" name="Google Shape;111;p13"/>
          <p:cNvCxnSpPr/>
          <p:nvPr/>
        </p:nvCxnSpPr>
        <p:spPr>
          <a:xfrm>
            <a:off x="7809300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2" name="Google Shape;112;p13"/>
          <p:cNvCxnSpPr/>
          <p:nvPr/>
        </p:nvCxnSpPr>
        <p:spPr>
          <a:xfrm>
            <a:off x="7361625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" name="Google Shape;113;p13"/>
          <p:cNvCxnSpPr/>
          <p:nvPr/>
        </p:nvCxnSpPr>
        <p:spPr>
          <a:xfrm>
            <a:off x="8256963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" name="Google Shape;114;p13"/>
          <p:cNvCxnSpPr/>
          <p:nvPr/>
        </p:nvCxnSpPr>
        <p:spPr>
          <a:xfrm>
            <a:off x="8480800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" name="Google Shape;115;p13"/>
          <p:cNvCxnSpPr/>
          <p:nvPr/>
        </p:nvCxnSpPr>
        <p:spPr>
          <a:xfrm>
            <a:off x="8033125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6" name="Google Shape;116;p13"/>
          <p:cNvCxnSpPr/>
          <p:nvPr/>
        </p:nvCxnSpPr>
        <p:spPr>
          <a:xfrm>
            <a:off x="8928463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7" name="Google Shape;117;p13"/>
          <p:cNvCxnSpPr/>
          <p:nvPr/>
        </p:nvCxnSpPr>
        <p:spPr>
          <a:xfrm>
            <a:off x="8704625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8" name="Google Shape;118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9" name="Google Shape;119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loria Hallelujah"/>
              <a:buChar char="●"/>
              <a:defRPr sz="1800">
                <a:solidFill>
                  <a:schemeClr val="dk2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loria Hallelujah"/>
              <a:buChar char="○"/>
              <a:defRPr>
                <a:solidFill>
                  <a:schemeClr val="dk2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loria Hallelujah"/>
              <a:buChar char="■"/>
              <a:defRPr>
                <a:solidFill>
                  <a:schemeClr val="dk2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loria Hallelujah"/>
              <a:buChar char="●"/>
              <a:defRPr>
                <a:solidFill>
                  <a:schemeClr val="dk2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loria Hallelujah"/>
              <a:buChar char="○"/>
              <a:defRPr>
                <a:solidFill>
                  <a:schemeClr val="dk2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loria Hallelujah"/>
              <a:buChar char="■"/>
              <a:defRPr>
                <a:solidFill>
                  <a:schemeClr val="dk2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loria Hallelujah"/>
              <a:buChar char="●"/>
              <a:defRPr>
                <a:solidFill>
                  <a:schemeClr val="dk2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loria Hallelujah"/>
              <a:buChar char="○"/>
              <a:defRPr>
                <a:solidFill>
                  <a:schemeClr val="dk2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loria Hallelujah"/>
              <a:buChar char="■"/>
              <a:defRPr>
                <a:solidFill>
                  <a:schemeClr val="dk2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/>
        </p:txBody>
      </p:sp>
      <p:sp>
        <p:nvSpPr>
          <p:cNvPr id="120" name="Google Shape;120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5" Type="http://schemas.openxmlformats.org/officeDocument/2006/relationships/image" Target="../media/image38.png"/><Relationship Id="rId6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34.png"/><Relationship Id="rId5" Type="http://schemas.openxmlformats.org/officeDocument/2006/relationships/image" Target="../media/image3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Relationship Id="rId4" Type="http://schemas.openxmlformats.org/officeDocument/2006/relationships/image" Target="../media/image4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Relationship Id="rId4" Type="http://schemas.openxmlformats.org/officeDocument/2006/relationships/image" Target="../media/image39.png"/><Relationship Id="rId5" Type="http://schemas.openxmlformats.org/officeDocument/2006/relationships/image" Target="../media/image43.png"/><Relationship Id="rId6" Type="http://schemas.openxmlformats.org/officeDocument/2006/relationships/image" Target="../media/image47.png"/><Relationship Id="rId7" Type="http://schemas.openxmlformats.org/officeDocument/2006/relationships/image" Target="../media/image41.png"/><Relationship Id="rId8" Type="http://schemas.openxmlformats.org/officeDocument/2006/relationships/image" Target="../media/image4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png"/><Relationship Id="rId4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png"/><Relationship Id="rId4" Type="http://schemas.openxmlformats.org/officeDocument/2006/relationships/image" Target="../media/image45.png"/><Relationship Id="rId10" Type="http://schemas.openxmlformats.org/officeDocument/2006/relationships/image" Target="../media/image53.png"/><Relationship Id="rId9" Type="http://schemas.openxmlformats.org/officeDocument/2006/relationships/image" Target="../media/image52.png"/><Relationship Id="rId5" Type="http://schemas.openxmlformats.org/officeDocument/2006/relationships/image" Target="../media/image58.png"/><Relationship Id="rId6" Type="http://schemas.openxmlformats.org/officeDocument/2006/relationships/image" Target="../media/image56.png"/><Relationship Id="rId7" Type="http://schemas.openxmlformats.org/officeDocument/2006/relationships/image" Target="../media/image48.png"/><Relationship Id="rId8" Type="http://schemas.openxmlformats.org/officeDocument/2006/relationships/image" Target="../media/image5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1.png"/><Relationship Id="rId4" Type="http://schemas.openxmlformats.org/officeDocument/2006/relationships/image" Target="../media/image21.png"/><Relationship Id="rId5" Type="http://schemas.openxmlformats.org/officeDocument/2006/relationships/image" Target="../media/image54.png"/><Relationship Id="rId6" Type="http://schemas.openxmlformats.org/officeDocument/2006/relationships/image" Target="../media/image5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Relationship Id="rId4" Type="http://schemas.openxmlformats.org/officeDocument/2006/relationships/image" Target="../media/image3.png"/><Relationship Id="rId5" Type="http://schemas.openxmlformats.org/officeDocument/2006/relationships/image" Target="../media/image3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1.png"/><Relationship Id="rId4" Type="http://schemas.openxmlformats.org/officeDocument/2006/relationships/image" Target="../media/image51.png"/><Relationship Id="rId5" Type="http://schemas.openxmlformats.org/officeDocument/2006/relationships/image" Target="../media/image6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4.png"/><Relationship Id="rId4" Type="http://schemas.openxmlformats.org/officeDocument/2006/relationships/image" Target="../media/image60.png"/><Relationship Id="rId5" Type="http://schemas.openxmlformats.org/officeDocument/2006/relationships/image" Target="../media/image5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10" Type="http://schemas.openxmlformats.org/officeDocument/2006/relationships/image" Target="../media/image19.png"/><Relationship Id="rId9" Type="http://schemas.openxmlformats.org/officeDocument/2006/relationships/image" Target="../media/image14.png"/><Relationship Id="rId5" Type="http://schemas.openxmlformats.org/officeDocument/2006/relationships/image" Target="../media/image12.png"/><Relationship Id="rId6" Type="http://schemas.openxmlformats.org/officeDocument/2006/relationships/image" Target="../media/image17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30.png"/><Relationship Id="rId6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5"/>
          <p:cNvSpPr/>
          <p:nvPr/>
        </p:nvSpPr>
        <p:spPr>
          <a:xfrm>
            <a:off x="3839786" y="676625"/>
            <a:ext cx="1464300" cy="1464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3" name="Google Shape;18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9775" y="676550"/>
            <a:ext cx="1464450" cy="146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5"/>
          <p:cNvSpPr txBox="1"/>
          <p:nvPr>
            <p:ph type="ctrTitle"/>
          </p:nvPr>
        </p:nvSpPr>
        <p:spPr>
          <a:xfrm>
            <a:off x="311708" y="11087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 SemiBold"/>
                <a:ea typeface="Nunito SemiBold"/>
                <a:cs typeface="Nunito SemiBold"/>
                <a:sym typeface="Nunito SemiBold"/>
              </a:rPr>
              <a:t>Collide</a:t>
            </a:r>
            <a:endParaRPr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185" name="Google Shape;185;p25"/>
          <p:cNvSpPr txBox="1"/>
          <p:nvPr>
            <p:ph idx="1" type="subTitle"/>
          </p:nvPr>
        </p:nvSpPr>
        <p:spPr>
          <a:xfrm>
            <a:off x="311700" y="3198275"/>
            <a:ext cx="8520600" cy="111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Interactive Medium-Fi Prototype</a:t>
            </a:r>
            <a:endParaRPr sz="2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400" y="452575"/>
            <a:ext cx="2104675" cy="45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4"/>
          <p:cNvSpPr txBox="1"/>
          <p:nvPr/>
        </p:nvSpPr>
        <p:spPr>
          <a:xfrm>
            <a:off x="5053750" y="416850"/>
            <a:ext cx="3681300" cy="45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452967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Feedback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: Users liked the different bubble sizes but was unsure if it meant </a:t>
            </a:r>
            <a:r>
              <a:rPr b="1"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distance or compatibility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452967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Change 1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: 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We added </a:t>
            </a:r>
            <a:r>
              <a:rPr b="1"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match percentage and proportional stroke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around bubbles.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452967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Users will know that bubble sizes are proportional to their match score instead of their distance by seeing bigger bubbles with larger scores. </a:t>
            </a:r>
            <a:endParaRPr b="1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452967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Change 2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: </a:t>
            </a:r>
            <a:r>
              <a:rPr b="1"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Bubbles will bob around slowly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instead of staying fixed.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452967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To further dissociate bubbles with distance (prevent the idea that the screen is a map), the bobbing will indicate that bubble positions are random, not fixed in place by distance as a map would be. 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81" name="Google Shape;28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3825" y="419500"/>
            <a:ext cx="2261667" cy="460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4"/>
          <p:cNvSpPr/>
          <p:nvPr/>
        </p:nvSpPr>
        <p:spPr>
          <a:xfrm>
            <a:off x="4174450" y="1360775"/>
            <a:ext cx="327300" cy="235200"/>
          </a:xfrm>
          <a:prstGeom prst="ellipse">
            <a:avLst/>
          </a:prstGeom>
          <a:noFill/>
          <a:ln cap="flat" cmpd="sng" w="28575">
            <a:solidFill>
              <a:srgbClr val="EA67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283" name="Google Shape;283;p34"/>
          <p:cNvCxnSpPr>
            <a:endCxn id="282" idx="6"/>
          </p:cNvCxnSpPr>
          <p:nvPr/>
        </p:nvCxnSpPr>
        <p:spPr>
          <a:xfrm rot="10800000">
            <a:off x="4501750" y="1478375"/>
            <a:ext cx="567000" cy="114900"/>
          </a:xfrm>
          <a:prstGeom prst="straightConnector1">
            <a:avLst/>
          </a:prstGeom>
          <a:noFill/>
          <a:ln cap="flat" cmpd="sng" w="28575">
            <a:solidFill>
              <a:srgbClr val="EA678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4" name="Google Shape;284;p34"/>
          <p:cNvCxnSpPr/>
          <p:nvPr/>
        </p:nvCxnSpPr>
        <p:spPr>
          <a:xfrm flipH="1">
            <a:off x="4501750" y="1807175"/>
            <a:ext cx="556200" cy="45600"/>
          </a:xfrm>
          <a:prstGeom prst="straightConnector1">
            <a:avLst/>
          </a:prstGeom>
          <a:noFill/>
          <a:ln cap="flat" cmpd="sng" w="28575">
            <a:solidFill>
              <a:srgbClr val="EA678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5" name="Google Shape;285;p34"/>
          <p:cNvSpPr txBox="1"/>
          <p:nvPr/>
        </p:nvSpPr>
        <p:spPr>
          <a:xfrm>
            <a:off x="192400" y="762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452967" rtl="0" algn="l">
              <a:spcBef>
                <a:spcPts val="60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Before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286" name="Google Shape;286;p34"/>
          <p:cNvSpPr txBox="1"/>
          <p:nvPr/>
        </p:nvSpPr>
        <p:spPr>
          <a:xfrm>
            <a:off x="2525675" y="762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452967" rtl="0" algn="l">
              <a:spcBef>
                <a:spcPts val="60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After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 txBox="1"/>
          <p:nvPr>
            <p:ph type="title"/>
          </p:nvPr>
        </p:nvSpPr>
        <p:spPr>
          <a:xfrm>
            <a:off x="311700" y="445025"/>
            <a:ext cx="883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#1</a:t>
            </a:r>
            <a:endParaRPr sz="2200"/>
          </a:p>
        </p:txBody>
      </p:sp>
      <p:pic>
        <p:nvPicPr>
          <p:cNvPr id="292" name="Google Shape;29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9902" y="1731925"/>
            <a:ext cx="1324623" cy="269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9688" y="1731929"/>
            <a:ext cx="1324623" cy="2699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9475" y="1725613"/>
            <a:ext cx="1330839" cy="271222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5"/>
          <p:cNvSpPr txBox="1"/>
          <p:nvPr/>
        </p:nvSpPr>
        <p:spPr>
          <a:xfrm>
            <a:off x="1853624" y="4514050"/>
            <a:ext cx="157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A6787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Click on a bubble to see someone’s profile.</a:t>
            </a:r>
            <a:endParaRPr sz="1000">
              <a:solidFill>
                <a:srgbClr val="EA6787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296" name="Google Shape;296;p35"/>
          <p:cNvSpPr txBox="1"/>
          <p:nvPr/>
        </p:nvSpPr>
        <p:spPr>
          <a:xfrm>
            <a:off x="3783925" y="4514050"/>
            <a:ext cx="157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A6787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Select Add to Network to finish task (sends request)</a:t>
            </a:r>
            <a:r>
              <a:rPr lang="en" sz="1000">
                <a:solidFill>
                  <a:srgbClr val="EA6787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. End of task.</a:t>
            </a:r>
            <a:endParaRPr sz="1000">
              <a:solidFill>
                <a:srgbClr val="EA6787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297" name="Google Shape;297;p35"/>
          <p:cNvSpPr txBox="1"/>
          <p:nvPr/>
        </p:nvSpPr>
        <p:spPr>
          <a:xfrm>
            <a:off x="5714225" y="4507725"/>
            <a:ext cx="157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A6787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Click Message icon to send a message to Anna (optional).</a:t>
            </a:r>
            <a:endParaRPr sz="1000">
              <a:solidFill>
                <a:srgbClr val="EA6787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298" name="Google Shape;298;p35"/>
          <p:cNvSpPr/>
          <p:nvPr/>
        </p:nvSpPr>
        <p:spPr>
          <a:xfrm>
            <a:off x="2510225" y="2752950"/>
            <a:ext cx="408300" cy="4083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9" name="Google Shape;299;p35"/>
          <p:cNvCxnSpPr>
            <a:stCxn id="298" idx="6"/>
            <a:endCxn id="293" idx="1"/>
          </p:cNvCxnSpPr>
          <p:nvPr/>
        </p:nvCxnSpPr>
        <p:spPr>
          <a:xfrm>
            <a:off x="2918525" y="2957100"/>
            <a:ext cx="991200" cy="124500"/>
          </a:xfrm>
          <a:prstGeom prst="curvedConnector3">
            <a:avLst>
              <a:gd fmla="val 49998" name="adj1"/>
            </a:avLst>
          </a:prstGeom>
          <a:noFill/>
          <a:ln cap="flat" cmpd="sng" w="28575">
            <a:solidFill>
              <a:srgbClr val="EA6787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00" name="Google Shape;300;p35"/>
          <p:cNvSpPr/>
          <p:nvPr/>
        </p:nvSpPr>
        <p:spPr>
          <a:xfrm>
            <a:off x="4866084" y="4097439"/>
            <a:ext cx="154200" cy="1542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1" name="Google Shape;301;p35"/>
          <p:cNvCxnSpPr>
            <a:stCxn id="300" idx="0"/>
            <a:endCxn id="292" idx="1"/>
          </p:cNvCxnSpPr>
          <p:nvPr/>
        </p:nvCxnSpPr>
        <p:spPr>
          <a:xfrm rot="-5400000">
            <a:off x="4883634" y="3141189"/>
            <a:ext cx="1015800" cy="896700"/>
          </a:xfrm>
          <a:prstGeom prst="curvedConnector2">
            <a:avLst/>
          </a:prstGeom>
          <a:noFill/>
          <a:ln cap="flat" cmpd="sng" w="28575">
            <a:solidFill>
              <a:srgbClr val="EA6787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302" name="Google Shape;302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81413" y="568675"/>
            <a:ext cx="491698" cy="325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5"/>
          <p:cNvSpPr txBox="1"/>
          <p:nvPr/>
        </p:nvSpPr>
        <p:spPr>
          <a:xfrm>
            <a:off x="0" y="1048263"/>
            <a:ext cx="9144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Befriend someone near you (Anna) with similar interests.</a:t>
            </a:r>
            <a:endParaRPr sz="1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6"/>
          <p:cNvSpPr txBox="1"/>
          <p:nvPr>
            <p:ph type="title"/>
          </p:nvPr>
        </p:nvSpPr>
        <p:spPr>
          <a:xfrm>
            <a:off x="401600" y="1791775"/>
            <a:ext cx="2837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51562"/>
              <a:buNone/>
            </a:pPr>
            <a:r>
              <a:rPr lang="en" sz="1920"/>
              <a:t>Major Design Change 2  </a:t>
            </a:r>
            <a:endParaRPr sz="1920"/>
          </a:p>
        </p:txBody>
      </p:sp>
      <p:pic>
        <p:nvPicPr>
          <p:cNvPr id="309" name="Google Shape;30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799" y="2903850"/>
            <a:ext cx="1473802" cy="10047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6"/>
          <p:cNvSpPr txBox="1"/>
          <p:nvPr/>
        </p:nvSpPr>
        <p:spPr>
          <a:xfrm>
            <a:off x="881500" y="2364463"/>
            <a:ext cx="1582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Collision</a:t>
            </a:r>
            <a:endParaRPr b="1" sz="2800">
              <a:solidFill>
                <a:schemeClr val="dk1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311" name="Google Shape;31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8300" y="625787"/>
            <a:ext cx="1891312" cy="409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8989" y="625787"/>
            <a:ext cx="1891312" cy="409297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6"/>
          <p:cNvSpPr/>
          <p:nvPr/>
        </p:nvSpPr>
        <p:spPr>
          <a:xfrm>
            <a:off x="5691054" y="2458450"/>
            <a:ext cx="346500" cy="2463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84C6EC"/>
              </a:gs>
              <a:gs pos="100000">
                <a:srgbClr val="855EF3">
                  <a:alpha val="25098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7"/>
          <p:cNvSpPr txBox="1"/>
          <p:nvPr/>
        </p:nvSpPr>
        <p:spPr>
          <a:xfrm>
            <a:off x="5053750" y="416850"/>
            <a:ext cx="3681300" cy="49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452967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Feedback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: Users said they would 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not </a:t>
            </a:r>
            <a:r>
              <a:rPr b="1"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look down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at phone while talking.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452967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Change 1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: We replaced the similarities list with </a:t>
            </a:r>
            <a:r>
              <a:rPr b="1"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icons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diagram.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452967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While users are walking or talking to the other person, they are unlikely to look down at their phones for a prolonged time, so we want them to get a general gist with a glance.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452967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Feedback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: Users were unsure what </a:t>
            </a:r>
            <a:r>
              <a:rPr b="1"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“accepting” a collision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entailed.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452967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Change 2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: We replaced “Accept with 3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buttons stating </a:t>
            </a:r>
            <a:r>
              <a:rPr b="1"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explicit actions.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452967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This eliminates users’ confusion and concerns on privacy, and creates more options for them to evaluate and interact with the match before having personal interaction.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452967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19" name="Google Shape;319;p37"/>
          <p:cNvSpPr txBox="1"/>
          <p:nvPr/>
        </p:nvSpPr>
        <p:spPr>
          <a:xfrm>
            <a:off x="192400" y="762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452967" rtl="0" algn="l">
              <a:spcBef>
                <a:spcPts val="60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Before</a:t>
            </a:r>
            <a:endParaRPr/>
          </a:p>
        </p:txBody>
      </p:sp>
      <p:sp>
        <p:nvSpPr>
          <p:cNvPr id="320" name="Google Shape;320;p37"/>
          <p:cNvSpPr txBox="1"/>
          <p:nvPr/>
        </p:nvSpPr>
        <p:spPr>
          <a:xfrm>
            <a:off x="2525675" y="762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452967" rtl="0" algn="l">
              <a:spcBef>
                <a:spcPts val="60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After</a:t>
            </a:r>
            <a:endParaRPr/>
          </a:p>
        </p:txBody>
      </p:sp>
      <p:pic>
        <p:nvPicPr>
          <p:cNvPr id="321" name="Google Shape;32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400" y="446774"/>
            <a:ext cx="2104675" cy="4554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4575" y="419500"/>
            <a:ext cx="2261675" cy="46093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3" name="Google Shape;323;p37"/>
          <p:cNvCxnSpPr/>
          <p:nvPr/>
        </p:nvCxnSpPr>
        <p:spPr>
          <a:xfrm flipH="1">
            <a:off x="4288450" y="1924800"/>
            <a:ext cx="769500" cy="430500"/>
          </a:xfrm>
          <a:prstGeom prst="straightConnector1">
            <a:avLst/>
          </a:prstGeom>
          <a:noFill/>
          <a:ln cap="flat" cmpd="sng" w="28575">
            <a:solidFill>
              <a:srgbClr val="EA678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4" name="Google Shape;324;p37"/>
          <p:cNvCxnSpPr/>
          <p:nvPr/>
        </p:nvCxnSpPr>
        <p:spPr>
          <a:xfrm flipH="1">
            <a:off x="4694575" y="4010000"/>
            <a:ext cx="342000" cy="213900"/>
          </a:xfrm>
          <a:prstGeom prst="straightConnector1">
            <a:avLst/>
          </a:prstGeom>
          <a:noFill/>
          <a:ln cap="flat" cmpd="sng" w="28575">
            <a:solidFill>
              <a:srgbClr val="EA678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5" name="Google Shape;325;p37"/>
          <p:cNvCxnSpPr/>
          <p:nvPr/>
        </p:nvCxnSpPr>
        <p:spPr>
          <a:xfrm flipH="1">
            <a:off x="2469575" y="769925"/>
            <a:ext cx="600" cy="858300"/>
          </a:xfrm>
          <a:prstGeom prst="straightConnector1">
            <a:avLst/>
          </a:prstGeom>
          <a:noFill/>
          <a:ln cap="flat" cmpd="sng" w="28575">
            <a:solidFill>
              <a:srgbClr val="EA678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6" name="Google Shape;326;p37"/>
          <p:cNvSpPr txBox="1"/>
          <p:nvPr/>
        </p:nvSpPr>
        <p:spPr>
          <a:xfrm rot="-5400000">
            <a:off x="1581344" y="1877321"/>
            <a:ext cx="168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A6787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Scroll</a:t>
            </a:r>
            <a:r>
              <a:rPr lang="en">
                <a:solidFill>
                  <a:srgbClr val="EA6787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ed</a:t>
            </a:r>
            <a:r>
              <a:rPr lang="en">
                <a:solidFill>
                  <a:srgbClr val="EA6787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down</a:t>
            </a:r>
            <a:endParaRPr>
              <a:solidFill>
                <a:srgbClr val="EA6787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cxnSp>
        <p:nvCxnSpPr>
          <p:cNvPr id="327" name="Google Shape;327;p37"/>
          <p:cNvCxnSpPr/>
          <p:nvPr/>
        </p:nvCxnSpPr>
        <p:spPr>
          <a:xfrm flipH="1">
            <a:off x="4639650" y="3742675"/>
            <a:ext cx="10500" cy="1122900"/>
          </a:xfrm>
          <a:prstGeom prst="straightConnector1">
            <a:avLst/>
          </a:prstGeom>
          <a:noFill/>
          <a:ln cap="flat" cmpd="sng" w="28575">
            <a:solidFill>
              <a:srgbClr val="EA678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8" name="Google Shape;328;p37"/>
          <p:cNvCxnSpPr/>
          <p:nvPr/>
        </p:nvCxnSpPr>
        <p:spPr>
          <a:xfrm rot="10800000">
            <a:off x="4487100" y="3742675"/>
            <a:ext cx="169800" cy="3900"/>
          </a:xfrm>
          <a:prstGeom prst="straightConnector1">
            <a:avLst/>
          </a:prstGeom>
          <a:noFill/>
          <a:ln cap="flat" cmpd="sng" w="28575">
            <a:solidFill>
              <a:srgbClr val="EA678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9" name="Google Shape;329;p37"/>
          <p:cNvCxnSpPr/>
          <p:nvPr/>
        </p:nvCxnSpPr>
        <p:spPr>
          <a:xfrm rot="10800000">
            <a:off x="4469850" y="4865575"/>
            <a:ext cx="169800" cy="3900"/>
          </a:xfrm>
          <a:prstGeom prst="straightConnector1">
            <a:avLst/>
          </a:prstGeom>
          <a:noFill/>
          <a:ln cap="flat" cmpd="sng" w="28575">
            <a:solidFill>
              <a:srgbClr val="EA678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0" name="Google Shape;330;p37"/>
          <p:cNvSpPr/>
          <p:nvPr/>
        </p:nvSpPr>
        <p:spPr>
          <a:xfrm>
            <a:off x="2696963" y="2224225"/>
            <a:ext cx="1956900" cy="1464900"/>
          </a:xfrm>
          <a:prstGeom prst="ellipse">
            <a:avLst/>
          </a:prstGeom>
          <a:noFill/>
          <a:ln cap="flat" cmpd="sng" w="28575">
            <a:solidFill>
              <a:srgbClr val="EA67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8"/>
          <p:cNvSpPr/>
          <p:nvPr/>
        </p:nvSpPr>
        <p:spPr>
          <a:xfrm>
            <a:off x="6474188" y="4039375"/>
            <a:ext cx="204000" cy="2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8"/>
          <p:cNvSpPr/>
          <p:nvPr/>
        </p:nvSpPr>
        <p:spPr>
          <a:xfrm>
            <a:off x="6474238" y="3835375"/>
            <a:ext cx="204000" cy="2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8"/>
          <p:cNvSpPr txBox="1"/>
          <p:nvPr>
            <p:ph type="title"/>
          </p:nvPr>
        </p:nvSpPr>
        <p:spPr>
          <a:xfrm>
            <a:off x="311700" y="445025"/>
            <a:ext cx="883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#2</a:t>
            </a:r>
            <a:endParaRPr sz="2200"/>
          </a:p>
        </p:txBody>
      </p:sp>
      <p:pic>
        <p:nvPicPr>
          <p:cNvPr id="338" name="Google Shape;33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1660" y="568700"/>
            <a:ext cx="491676" cy="325378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8"/>
          <p:cNvSpPr txBox="1"/>
          <p:nvPr/>
        </p:nvSpPr>
        <p:spPr>
          <a:xfrm>
            <a:off x="0" y="1048263"/>
            <a:ext cx="9144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Start a conversation with someone (Emily) in person.</a:t>
            </a:r>
            <a:endParaRPr sz="1600"/>
          </a:p>
        </p:txBody>
      </p:sp>
      <p:pic>
        <p:nvPicPr>
          <p:cNvPr id="340" name="Google Shape;34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4650" y="1911875"/>
            <a:ext cx="1043925" cy="2127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9250" y="1911875"/>
            <a:ext cx="1043925" cy="2127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7975" y="1911875"/>
            <a:ext cx="1043925" cy="2127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66700" y="1911875"/>
            <a:ext cx="1043925" cy="212751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8"/>
          <p:cNvSpPr txBox="1"/>
          <p:nvPr/>
        </p:nvSpPr>
        <p:spPr>
          <a:xfrm>
            <a:off x="1333375" y="4115575"/>
            <a:ext cx="1121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A6787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Received</a:t>
            </a:r>
            <a:r>
              <a:rPr lang="en" sz="1000">
                <a:solidFill>
                  <a:srgbClr val="EA6787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notification. Click to open app.</a:t>
            </a:r>
            <a:endParaRPr sz="1000">
              <a:solidFill>
                <a:srgbClr val="EA6787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345" name="Google Shape;345;p38"/>
          <p:cNvSpPr txBox="1"/>
          <p:nvPr/>
        </p:nvSpPr>
        <p:spPr>
          <a:xfrm>
            <a:off x="2720488" y="4115575"/>
            <a:ext cx="104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A6787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View similarities. Choose to view profile or share location.</a:t>
            </a:r>
            <a:endParaRPr sz="1000">
              <a:solidFill>
                <a:srgbClr val="EA6787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346" name="Google Shape;346;p38"/>
          <p:cNvSpPr txBox="1"/>
          <p:nvPr/>
        </p:nvSpPr>
        <p:spPr>
          <a:xfrm>
            <a:off x="3992988" y="4115575"/>
            <a:ext cx="104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A6787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Choose to exchange location.</a:t>
            </a:r>
            <a:endParaRPr sz="1000">
              <a:solidFill>
                <a:srgbClr val="EA6787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347" name="Google Shape;347;p38"/>
          <p:cNvSpPr txBox="1"/>
          <p:nvPr/>
        </p:nvSpPr>
        <p:spPr>
          <a:xfrm>
            <a:off x="5417888" y="4115575"/>
            <a:ext cx="104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A6787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Ability to see similarities while location sharing.</a:t>
            </a:r>
            <a:endParaRPr sz="1000">
              <a:solidFill>
                <a:srgbClr val="EA6787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348" name="Google Shape;348;p38"/>
          <p:cNvSpPr txBox="1"/>
          <p:nvPr/>
        </p:nvSpPr>
        <p:spPr>
          <a:xfrm>
            <a:off x="6766588" y="4115575"/>
            <a:ext cx="1044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A6787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Locate person with map. Choose to add to Network. End of task.</a:t>
            </a:r>
            <a:endParaRPr sz="1000">
              <a:solidFill>
                <a:srgbClr val="EA6787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349" name="Google Shape;349;p38"/>
          <p:cNvSpPr/>
          <p:nvPr/>
        </p:nvSpPr>
        <p:spPr>
          <a:xfrm rot="5400000">
            <a:off x="3844750" y="643325"/>
            <a:ext cx="148500" cy="23886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rgbClr val="EA67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38"/>
          <p:cNvSpPr txBox="1"/>
          <p:nvPr/>
        </p:nvSpPr>
        <p:spPr>
          <a:xfrm>
            <a:off x="2724600" y="1618675"/>
            <a:ext cx="23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A6787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Swipe between screens</a:t>
            </a:r>
            <a:endParaRPr sz="1000">
              <a:solidFill>
                <a:srgbClr val="EA6787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cxnSp>
        <p:nvCxnSpPr>
          <p:cNvPr id="351" name="Google Shape;351;p38"/>
          <p:cNvCxnSpPr/>
          <p:nvPr/>
        </p:nvCxnSpPr>
        <p:spPr>
          <a:xfrm>
            <a:off x="3768650" y="2517830"/>
            <a:ext cx="300600" cy="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EA6787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352" name="Google Shape;352;p38"/>
          <p:cNvSpPr/>
          <p:nvPr/>
        </p:nvSpPr>
        <p:spPr>
          <a:xfrm rot="5400000">
            <a:off x="6540163" y="643325"/>
            <a:ext cx="148500" cy="23886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rgbClr val="EA67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38"/>
          <p:cNvSpPr txBox="1"/>
          <p:nvPr/>
        </p:nvSpPr>
        <p:spPr>
          <a:xfrm>
            <a:off x="5420013" y="1618675"/>
            <a:ext cx="238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A6787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Swipe between screens</a:t>
            </a:r>
            <a:endParaRPr sz="1000">
              <a:solidFill>
                <a:srgbClr val="EA6787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cxnSp>
        <p:nvCxnSpPr>
          <p:cNvPr id="354" name="Google Shape;354;p38"/>
          <p:cNvCxnSpPr/>
          <p:nvPr/>
        </p:nvCxnSpPr>
        <p:spPr>
          <a:xfrm>
            <a:off x="6463988" y="2518430"/>
            <a:ext cx="300600" cy="600"/>
          </a:xfrm>
          <a:prstGeom prst="curvedConnector3">
            <a:avLst>
              <a:gd fmla="val 50012" name="adj1"/>
            </a:avLst>
          </a:prstGeom>
          <a:noFill/>
          <a:ln cap="flat" cmpd="sng" w="19050">
            <a:solidFill>
              <a:srgbClr val="EA6787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355" name="Google Shape;355;p38"/>
          <p:cNvSpPr/>
          <p:nvPr/>
        </p:nvSpPr>
        <p:spPr>
          <a:xfrm>
            <a:off x="4175975" y="3699900"/>
            <a:ext cx="829800" cy="1137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6" name="Google Shape;356;p38"/>
          <p:cNvCxnSpPr>
            <a:stCxn id="335" idx="0"/>
            <a:endCxn id="343" idx="1"/>
          </p:cNvCxnSpPr>
          <p:nvPr/>
        </p:nvCxnSpPr>
        <p:spPr>
          <a:xfrm rot="-5400000">
            <a:off x="6139538" y="3412225"/>
            <a:ext cx="1063800" cy="190500"/>
          </a:xfrm>
          <a:prstGeom prst="curvedConnector2">
            <a:avLst/>
          </a:prstGeom>
          <a:noFill/>
          <a:ln cap="flat" cmpd="sng" w="28575">
            <a:solidFill>
              <a:srgbClr val="EA6787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57" name="Google Shape;357;p38"/>
          <p:cNvCxnSpPr>
            <a:stCxn id="336" idx="2"/>
            <a:endCxn id="355" idx="3"/>
          </p:cNvCxnSpPr>
          <p:nvPr/>
        </p:nvCxnSpPr>
        <p:spPr>
          <a:xfrm flipH="1" rot="5400000">
            <a:off x="5649688" y="3112825"/>
            <a:ext cx="282600" cy="1570500"/>
          </a:xfrm>
          <a:prstGeom prst="curvedConnector4">
            <a:avLst>
              <a:gd fmla="val -367481" name="adj1"/>
              <a:gd fmla="val 78853" name="adj2"/>
            </a:avLst>
          </a:prstGeom>
          <a:noFill/>
          <a:ln cap="flat" cmpd="sng" w="28575">
            <a:solidFill>
              <a:srgbClr val="EA678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58" name="Google Shape;358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71800" y="1911875"/>
            <a:ext cx="1043925" cy="2127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8"/>
          <p:cNvSpPr/>
          <p:nvPr/>
        </p:nvSpPr>
        <p:spPr>
          <a:xfrm>
            <a:off x="1454975" y="2559250"/>
            <a:ext cx="878100" cy="188700"/>
          </a:xfrm>
          <a:prstGeom prst="roundRect">
            <a:avLst>
              <a:gd fmla="val 21118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0" name="Google Shape;360;p38"/>
          <p:cNvCxnSpPr>
            <a:stCxn id="359" idx="2"/>
            <a:endCxn id="340" idx="1"/>
          </p:cNvCxnSpPr>
          <p:nvPr/>
        </p:nvCxnSpPr>
        <p:spPr>
          <a:xfrm flipH="1" rot="-5400000">
            <a:off x="2195525" y="2446450"/>
            <a:ext cx="227700" cy="830700"/>
          </a:xfrm>
          <a:prstGeom prst="curvedConnector2">
            <a:avLst/>
          </a:prstGeom>
          <a:noFill/>
          <a:ln cap="flat" cmpd="sng" w="28575">
            <a:solidFill>
              <a:srgbClr val="EA6787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9"/>
          <p:cNvSpPr txBox="1"/>
          <p:nvPr>
            <p:ph type="title"/>
          </p:nvPr>
        </p:nvSpPr>
        <p:spPr>
          <a:xfrm>
            <a:off x="401600" y="1791775"/>
            <a:ext cx="2837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51562"/>
              <a:buNone/>
            </a:pPr>
            <a:r>
              <a:rPr lang="en" sz="1920"/>
              <a:t>Major Design Change 3  </a:t>
            </a:r>
            <a:endParaRPr sz="1920"/>
          </a:p>
        </p:txBody>
      </p:sp>
      <p:pic>
        <p:nvPicPr>
          <p:cNvPr id="366" name="Google Shape;36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799" y="2903850"/>
            <a:ext cx="1473802" cy="100475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9"/>
          <p:cNvSpPr txBox="1"/>
          <p:nvPr/>
        </p:nvSpPr>
        <p:spPr>
          <a:xfrm>
            <a:off x="764900" y="2364475"/>
            <a:ext cx="1839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Network</a:t>
            </a:r>
            <a:endParaRPr b="1" sz="2800">
              <a:solidFill>
                <a:schemeClr val="dk1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368" name="Google Shape;36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7453" y="597325"/>
            <a:ext cx="1917589" cy="414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2364" y="597339"/>
            <a:ext cx="1917589" cy="414988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9"/>
          <p:cNvSpPr/>
          <p:nvPr/>
        </p:nvSpPr>
        <p:spPr>
          <a:xfrm>
            <a:off x="5631078" y="2532900"/>
            <a:ext cx="525300" cy="27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84C6EC"/>
              </a:gs>
              <a:gs pos="100000">
                <a:srgbClr val="855EF3">
                  <a:alpha val="25098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0"/>
          <p:cNvSpPr txBox="1"/>
          <p:nvPr/>
        </p:nvSpPr>
        <p:spPr>
          <a:xfrm>
            <a:off x="5117925" y="720600"/>
            <a:ext cx="3960600" cy="40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452967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Feedback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: Users try to click on picture of self when adding a friend.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452967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Change 1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: We indicate yourself with a </a:t>
            </a:r>
            <a:r>
              <a:rPr b="1"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different color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452967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The purple differentiates the user from the rest of the 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people and makes the center of the network clear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452967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Feedback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: Users really 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enjoyed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the network concept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452967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Change 2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: Make interface more interactive (zoom, scroll, etc) and added a </a:t>
            </a:r>
            <a:r>
              <a:rPr b="1"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timeline filter.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452967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his makes the tree building process more fun and makes filtering out earlier connections easier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76" name="Google Shape;376;p40"/>
          <p:cNvSpPr txBox="1"/>
          <p:nvPr/>
        </p:nvSpPr>
        <p:spPr>
          <a:xfrm>
            <a:off x="192400" y="762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452967" rtl="0" algn="l">
              <a:spcBef>
                <a:spcPts val="60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Before</a:t>
            </a:r>
            <a:endParaRPr/>
          </a:p>
        </p:txBody>
      </p:sp>
      <p:sp>
        <p:nvSpPr>
          <p:cNvPr id="377" name="Google Shape;377;p40"/>
          <p:cNvSpPr txBox="1"/>
          <p:nvPr/>
        </p:nvSpPr>
        <p:spPr>
          <a:xfrm>
            <a:off x="2525675" y="762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452967" rtl="0" algn="l">
              <a:spcBef>
                <a:spcPts val="60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After</a:t>
            </a:r>
            <a:endParaRPr/>
          </a:p>
        </p:txBody>
      </p:sp>
      <p:pic>
        <p:nvPicPr>
          <p:cNvPr id="378" name="Google Shape;37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425" y="446800"/>
            <a:ext cx="2104675" cy="455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5687" y="419513"/>
            <a:ext cx="2261675" cy="4609292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0"/>
          <p:cNvSpPr/>
          <p:nvPr/>
        </p:nvSpPr>
        <p:spPr>
          <a:xfrm>
            <a:off x="3331625" y="2470150"/>
            <a:ext cx="687600" cy="673800"/>
          </a:xfrm>
          <a:prstGeom prst="ellipse">
            <a:avLst/>
          </a:prstGeom>
          <a:noFill/>
          <a:ln cap="flat" cmpd="sng" w="28575">
            <a:solidFill>
              <a:srgbClr val="EA67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1" name="Google Shape;381;p40"/>
          <p:cNvCxnSpPr>
            <a:endCxn id="380" idx="7"/>
          </p:cNvCxnSpPr>
          <p:nvPr/>
        </p:nvCxnSpPr>
        <p:spPr>
          <a:xfrm flipH="1">
            <a:off x="3918528" y="1860526"/>
            <a:ext cx="1117500" cy="708300"/>
          </a:xfrm>
          <a:prstGeom prst="straightConnector1">
            <a:avLst/>
          </a:prstGeom>
          <a:noFill/>
          <a:ln cap="flat" cmpd="sng" w="28575">
            <a:solidFill>
              <a:srgbClr val="EA678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2" name="Google Shape;382;p40"/>
          <p:cNvCxnSpPr/>
          <p:nvPr/>
        </p:nvCxnSpPr>
        <p:spPr>
          <a:xfrm flipH="1">
            <a:off x="3732675" y="4330800"/>
            <a:ext cx="1282500" cy="12600"/>
          </a:xfrm>
          <a:prstGeom prst="straightConnector1">
            <a:avLst/>
          </a:prstGeom>
          <a:noFill/>
          <a:ln cap="flat" cmpd="sng" w="28575">
            <a:solidFill>
              <a:srgbClr val="EA6787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1"/>
          <p:cNvSpPr txBox="1"/>
          <p:nvPr>
            <p:ph type="title"/>
          </p:nvPr>
        </p:nvSpPr>
        <p:spPr>
          <a:xfrm>
            <a:off x="311700" y="445025"/>
            <a:ext cx="883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#2</a:t>
            </a:r>
            <a:endParaRPr sz="2200"/>
          </a:p>
        </p:txBody>
      </p:sp>
      <p:pic>
        <p:nvPicPr>
          <p:cNvPr id="388" name="Google Shape;38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1638" y="519485"/>
            <a:ext cx="491698" cy="325413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1"/>
          <p:cNvSpPr txBox="1"/>
          <p:nvPr/>
        </p:nvSpPr>
        <p:spPr>
          <a:xfrm>
            <a:off x="0" y="1048263"/>
            <a:ext cx="9144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Add a past friend (Ekin) to your existing network</a:t>
            </a:r>
            <a:endParaRPr sz="1600"/>
          </a:p>
        </p:txBody>
      </p:sp>
      <p:pic>
        <p:nvPicPr>
          <p:cNvPr id="390" name="Google Shape;39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562" y="1508000"/>
            <a:ext cx="1043900" cy="212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5081" y="1508000"/>
            <a:ext cx="1043900" cy="2127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77563" y="1508000"/>
            <a:ext cx="1043900" cy="212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50063" y="1508015"/>
            <a:ext cx="1043899" cy="2127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22574" y="1508036"/>
            <a:ext cx="1043885" cy="2127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95063" y="1508036"/>
            <a:ext cx="1043885" cy="2127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67552" y="1508036"/>
            <a:ext cx="1043885" cy="2127439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1"/>
          <p:cNvSpPr/>
          <p:nvPr/>
        </p:nvSpPr>
        <p:spPr>
          <a:xfrm>
            <a:off x="1031725" y="2953500"/>
            <a:ext cx="150300" cy="1503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8" name="Google Shape;398;p41"/>
          <p:cNvCxnSpPr>
            <a:stCxn id="397" idx="0"/>
            <a:endCxn id="391" idx="1"/>
          </p:cNvCxnSpPr>
          <p:nvPr/>
        </p:nvCxnSpPr>
        <p:spPr>
          <a:xfrm rot="-5400000">
            <a:off x="1114975" y="2563500"/>
            <a:ext cx="381900" cy="398100"/>
          </a:xfrm>
          <a:prstGeom prst="curvedConnector2">
            <a:avLst/>
          </a:prstGeom>
          <a:noFill/>
          <a:ln cap="flat" cmpd="sng" w="28575">
            <a:solidFill>
              <a:srgbClr val="EA6787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99" name="Google Shape;399;p41"/>
          <p:cNvSpPr/>
          <p:nvPr/>
        </p:nvSpPr>
        <p:spPr>
          <a:xfrm>
            <a:off x="1612975" y="2061900"/>
            <a:ext cx="406200" cy="467100"/>
          </a:xfrm>
          <a:prstGeom prst="roundRect">
            <a:avLst>
              <a:gd fmla="val 11663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0" name="Google Shape;400;p41"/>
          <p:cNvCxnSpPr>
            <a:stCxn id="399" idx="3"/>
            <a:endCxn id="392" idx="1"/>
          </p:cNvCxnSpPr>
          <p:nvPr/>
        </p:nvCxnSpPr>
        <p:spPr>
          <a:xfrm>
            <a:off x="2019175" y="2295450"/>
            <a:ext cx="758400" cy="276300"/>
          </a:xfrm>
          <a:prstGeom prst="curvedConnector3">
            <a:avLst>
              <a:gd fmla="val 49999" name="adj1"/>
            </a:avLst>
          </a:prstGeom>
          <a:noFill/>
          <a:ln cap="flat" cmpd="sng" w="28575">
            <a:solidFill>
              <a:srgbClr val="EA6787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401" name="Google Shape;401;p41"/>
          <p:cNvSpPr/>
          <p:nvPr/>
        </p:nvSpPr>
        <p:spPr>
          <a:xfrm>
            <a:off x="2946225" y="3373725"/>
            <a:ext cx="560700" cy="1197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2" name="Google Shape;402;p41"/>
          <p:cNvCxnSpPr>
            <a:endCxn id="393" idx="1"/>
          </p:cNvCxnSpPr>
          <p:nvPr/>
        </p:nvCxnSpPr>
        <p:spPr>
          <a:xfrm rot="-5400000">
            <a:off x="3274863" y="2613145"/>
            <a:ext cx="816600" cy="733800"/>
          </a:xfrm>
          <a:prstGeom prst="curvedConnector2">
            <a:avLst/>
          </a:prstGeom>
          <a:noFill/>
          <a:ln cap="flat" cmpd="sng" w="28575">
            <a:solidFill>
              <a:srgbClr val="EA6787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403" name="Google Shape;403;p41"/>
          <p:cNvSpPr/>
          <p:nvPr/>
        </p:nvSpPr>
        <p:spPr>
          <a:xfrm>
            <a:off x="4779150" y="3373675"/>
            <a:ext cx="119700" cy="1197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4" name="Google Shape;404;p41"/>
          <p:cNvCxnSpPr>
            <a:stCxn id="403" idx="0"/>
            <a:endCxn id="394" idx="1"/>
          </p:cNvCxnSpPr>
          <p:nvPr/>
        </p:nvCxnSpPr>
        <p:spPr>
          <a:xfrm rot="-5400000">
            <a:off x="4679850" y="2730925"/>
            <a:ext cx="801900" cy="483600"/>
          </a:xfrm>
          <a:prstGeom prst="curvedConnector2">
            <a:avLst/>
          </a:prstGeom>
          <a:noFill/>
          <a:ln cap="flat" cmpd="sng" w="28575">
            <a:solidFill>
              <a:srgbClr val="EA6787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405" name="Google Shape;405;p41"/>
          <p:cNvSpPr/>
          <p:nvPr/>
        </p:nvSpPr>
        <p:spPr>
          <a:xfrm>
            <a:off x="5618750" y="3395675"/>
            <a:ext cx="572400" cy="798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6" name="Google Shape;406;p41"/>
          <p:cNvCxnSpPr>
            <a:stCxn id="405" idx="3"/>
            <a:endCxn id="395" idx="1"/>
          </p:cNvCxnSpPr>
          <p:nvPr/>
        </p:nvCxnSpPr>
        <p:spPr>
          <a:xfrm flipH="1" rot="10800000">
            <a:off x="6191150" y="2571875"/>
            <a:ext cx="403800" cy="863700"/>
          </a:xfrm>
          <a:prstGeom prst="curvedConnector3">
            <a:avLst>
              <a:gd fmla="val 50014" name="adj1"/>
            </a:avLst>
          </a:prstGeom>
          <a:noFill/>
          <a:ln cap="flat" cmpd="sng" w="28575">
            <a:solidFill>
              <a:srgbClr val="EA6787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407" name="Google Shape;407;p41"/>
          <p:cNvSpPr/>
          <p:nvPr/>
        </p:nvSpPr>
        <p:spPr>
          <a:xfrm>
            <a:off x="6718125" y="1687425"/>
            <a:ext cx="232500" cy="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8" name="Google Shape;408;p41"/>
          <p:cNvCxnSpPr>
            <a:stCxn id="407" idx="3"/>
            <a:endCxn id="396" idx="1"/>
          </p:cNvCxnSpPr>
          <p:nvPr/>
        </p:nvCxnSpPr>
        <p:spPr>
          <a:xfrm>
            <a:off x="6950625" y="1735875"/>
            <a:ext cx="916800" cy="835800"/>
          </a:xfrm>
          <a:prstGeom prst="curvedConnector3">
            <a:avLst>
              <a:gd fmla="val 50007" name="adj1"/>
            </a:avLst>
          </a:prstGeom>
          <a:noFill/>
          <a:ln cap="flat" cmpd="sng" w="28575">
            <a:solidFill>
              <a:srgbClr val="EA6787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409" name="Google Shape;409;p41"/>
          <p:cNvSpPr txBox="1"/>
          <p:nvPr/>
        </p:nvSpPr>
        <p:spPr>
          <a:xfrm>
            <a:off x="232513" y="3711700"/>
            <a:ext cx="10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A6787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Click “+” button to add friend</a:t>
            </a:r>
            <a:endParaRPr sz="1000">
              <a:solidFill>
                <a:srgbClr val="EA6787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410" name="Google Shape;410;p41"/>
          <p:cNvSpPr txBox="1"/>
          <p:nvPr/>
        </p:nvSpPr>
        <p:spPr>
          <a:xfrm>
            <a:off x="1505013" y="3711700"/>
            <a:ext cx="10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A6787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Click Ekin from suggestions.</a:t>
            </a:r>
            <a:endParaRPr sz="1000">
              <a:solidFill>
                <a:srgbClr val="EA6787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411" name="Google Shape;411;p41"/>
          <p:cNvSpPr txBox="1"/>
          <p:nvPr/>
        </p:nvSpPr>
        <p:spPr>
          <a:xfrm>
            <a:off x="2777513" y="3711700"/>
            <a:ext cx="104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A6787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Request to add Ekin to network.</a:t>
            </a:r>
            <a:endParaRPr sz="1000">
              <a:solidFill>
                <a:srgbClr val="EA6787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412" name="Google Shape;412;p41"/>
          <p:cNvSpPr txBox="1"/>
          <p:nvPr/>
        </p:nvSpPr>
        <p:spPr>
          <a:xfrm>
            <a:off x="4050013" y="3711700"/>
            <a:ext cx="104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A6787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Use message icon to send message.</a:t>
            </a:r>
            <a:endParaRPr sz="1000">
              <a:solidFill>
                <a:srgbClr val="EA6787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413" name="Google Shape;413;p41"/>
          <p:cNvSpPr txBox="1"/>
          <p:nvPr/>
        </p:nvSpPr>
        <p:spPr>
          <a:xfrm>
            <a:off x="5322513" y="3711700"/>
            <a:ext cx="104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A6787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Send message by clicking text field.</a:t>
            </a:r>
            <a:endParaRPr sz="1000">
              <a:solidFill>
                <a:srgbClr val="EA6787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414" name="Google Shape;414;p41"/>
          <p:cNvSpPr txBox="1"/>
          <p:nvPr/>
        </p:nvSpPr>
        <p:spPr>
          <a:xfrm>
            <a:off x="6595013" y="3711700"/>
            <a:ext cx="10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A6787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Go back to main network page.</a:t>
            </a:r>
            <a:endParaRPr sz="1000">
              <a:solidFill>
                <a:srgbClr val="EA6787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415" name="Google Shape;415;p41"/>
          <p:cNvSpPr txBox="1"/>
          <p:nvPr/>
        </p:nvSpPr>
        <p:spPr>
          <a:xfrm>
            <a:off x="7867513" y="3711650"/>
            <a:ext cx="104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A6787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Ekin accepts request. End of task.</a:t>
            </a:r>
            <a:endParaRPr sz="1000">
              <a:solidFill>
                <a:srgbClr val="EA6787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2"/>
          <p:cNvSpPr txBox="1"/>
          <p:nvPr>
            <p:ph type="title"/>
          </p:nvPr>
        </p:nvSpPr>
        <p:spPr>
          <a:xfrm>
            <a:off x="311700" y="4039675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</a:t>
            </a:r>
            <a:endParaRPr/>
          </a:p>
        </p:txBody>
      </p:sp>
      <p:pic>
        <p:nvPicPr>
          <p:cNvPr id="421" name="Google Shape;42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5226" y="258400"/>
            <a:ext cx="1809300" cy="368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3500" y="4753950"/>
            <a:ext cx="2597002" cy="12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2"/>
          <p:cNvPicPr preferRelativeResize="0"/>
          <p:nvPr/>
        </p:nvPicPr>
        <p:blipFill rotWithShape="1">
          <a:blip r:embed="rId5">
            <a:alphaModFix/>
          </a:blip>
          <a:srcRect b="0" l="0" r="0" t="19"/>
          <a:stretch/>
        </p:blipFill>
        <p:spPr>
          <a:xfrm>
            <a:off x="3664500" y="258725"/>
            <a:ext cx="1809300" cy="3686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6">
            <a:alphaModFix/>
          </a:blip>
          <a:srcRect b="328" l="0" r="0" t="0"/>
          <a:stretch/>
        </p:blipFill>
        <p:spPr>
          <a:xfrm>
            <a:off x="5823775" y="258725"/>
            <a:ext cx="1815000" cy="3686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/ Prototyping Tools</a:t>
            </a:r>
            <a:endParaRPr/>
          </a:p>
        </p:txBody>
      </p:sp>
      <p:sp>
        <p:nvSpPr>
          <p:cNvPr id="430" name="Google Shape;430;p43"/>
          <p:cNvSpPr txBox="1"/>
          <p:nvPr>
            <p:ph idx="1" type="body"/>
          </p:nvPr>
        </p:nvSpPr>
        <p:spPr>
          <a:xfrm>
            <a:off x="2549100" y="1017725"/>
            <a:ext cx="6283200" cy="17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used F</a:t>
            </a:r>
            <a:r>
              <a:rPr b="1" lang="en"/>
              <a:t>igma </a:t>
            </a:r>
            <a:r>
              <a:rPr lang="en"/>
              <a:t>to create the med-fi prototype, since it allows users to both: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explore</a:t>
            </a:r>
            <a:r>
              <a:rPr lang="en"/>
              <a:t> our graphical user interface,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and </a:t>
            </a:r>
            <a:r>
              <a:rPr b="1" lang="en"/>
              <a:t>navigate</a:t>
            </a:r>
            <a:r>
              <a:rPr lang="en"/>
              <a:t> through our intended task flows.</a:t>
            </a:r>
            <a:endParaRPr/>
          </a:p>
        </p:txBody>
      </p:sp>
      <p:pic>
        <p:nvPicPr>
          <p:cNvPr id="431" name="Google Shape;43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017" y="1909650"/>
            <a:ext cx="1050300" cy="1574702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3"/>
          <p:cNvSpPr txBox="1"/>
          <p:nvPr>
            <p:ph idx="1" type="body"/>
          </p:nvPr>
        </p:nvSpPr>
        <p:spPr>
          <a:xfrm>
            <a:off x="2661200" y="2571750"/>
            <a:ext cx="6283200" cy="27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was easy: 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Learning curve not steep, very accessible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Experimenting and collaborating on UX design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What was hard: 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Making animations – frame by frame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Setting up swiping between pages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/>
          <p:nvPr>
            <p:ph idx="1" type="body"/>
          </p:nvPr>
        </p:nvSpPr>
        <p:spPr>
          <a:xfrm>
            <a:off x="311700" y="2249350"/>
            <a:ext cx="8520600" cy="11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Our solution:</a:t>
            </a:r>
            <a:endParaRPr sz="2000">
              <a:solidFill>
                <a:schemeClr val="dk1"/>
              </a:solidFill>
            </a:endParaRPr>
          </a:p>
          <a:p>
            <a:pPr indent="0" lvl="0" marL="457200" marR="45296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want to solve this by c</a:t>
            </a:r>
            <a:r>
              <a:rPr b="1" lang="en">
                <a:solidFill>
                  <a:schemeClr val="dk1"/>
                </a:solidFill>
              </a:rPr>
              <a:t>reating opportunities for people, who would have otherwise passed by each other, to stop and talk.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91" name="Google Shape;191;p26"/>
          <p:cNvSpPr txBox="1"/>
          <p:nvPr>
            <p:ph idx="1" type="body"/>
          </p:nvPr>
        </p:nvSpPr>
        <p:spPr>
          <a:xfrm>
            <a:off x="2796750" y="3619775"/>
            <a:ext cx="3550500" cy="118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 u="sng">
                <a:solidFill>
                  <a:schemeClr val="dk1"/>
                </a:solidFill>
              </a:rPr>
              <a:t>Value Prop    </a:t>
            </a:r>
            <a:r>
              <a:rPr b="1" lang="en" sz="2000">
                <a:solidFill>
                  <a:schemeClr val="dk1"/>
                </a:solidFill>
              </a:rPr>
              <a:t>        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</a:rPr>
              <a:t>Your next best friend is just around the corner.</a:t>
            </a:r>
            <a:endParaRPr b="1" sz="2000"/>
          </a:p>
        </p:txBody>
      </p:sp>
      <p:sp>
        <p:nvSpPr>
          <p:cNvPr id="192" name="Google Shape;192;p26"/>
          <p:cNvSpPr txBox="1"/>
          <p:nvPr>
            <p:ph idx="1" type="body"/>
          </p:nvPr>
        </p:nvSpPr>
        <p:spPr>
          <a:xfrm>
            <a:off x="311700" y="1017725"/>
            <a:ext cx="8832300" cy="11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The problem:</a:t>
            </a:r>
            <a:endParaRPr sz="2000">
              <a:solidFill>
                <a:schemeClr val="dk1"/>
              </a:solidFill>
            </a:endParaRPr>
          </a:p>
          <a:p>
            <a:pPr indent="0" lvl="0" marL="457200" marR="452967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</a:rPr>
              <a:t>When t</a:t>
            </a:r>
            <a:r>
              <a:rPr lang="en">
                <a:solidFill>
                  <a:schemeClr val="dk1"/>
                </a:solidFill>
              </a:rPr>
              <a:t>ransitioning to a new environment, </a:t>
            </a:r>
            <a:r>
              <a:rPr b="1" lang="en">
                <a:solidFill>
                  <a:schemeClr val="dk1"/>
                </a:solidFill>
              </a:rPr>
              <a:t>people find it difficult to make meaningful connections</a:t>
            </a:r>
            <a:r>
              <a:rPr lang="en">
                <a:solidFill>
                  <a:schemeClr val="dk1"/>
                </a:solidFill>
              </a:rPr>
              <a:t> and are </a:t>
            </a:r>
            <a:r>
              <a:rPr b="1" lang="en">
                <a:solidFill>
                  <a:schemeClr val="dk1"/>
                </a:solidFill>
              </a:rPr>
              <a:t>fearful of reaching out.</a:t>
            </a:r>
            <a:endParaRPr b="1" sz="1600"/>
          </a:p>
        </p:txBody>
      </p:sp>
      <p:pic>
        <p:nvPicPr>
          <p:cNvPr id="193" name="Google Shape;193;p26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6271046" y="4037644"/>
            <a:ext cx="465251" cy="34955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Our Mission</a:t>
            </a:r>
            <a:endParaRPr b="1"/>
          </a:p>
        </p:txBody>
      </p:sp>
      <p:pic>
        <p:nvPicPr>
          <p:cNvPr id="195" name="Google Shape;19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200" y="881950"/>
            <a:ext cx="1884698" cy="1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2407704" y="4046625"/>
            <a:ext cx="465245" cy="33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6"/>
          <p:cNvSpPr/>
          <p:nvPr/>
        </p:nvSpPr>
        <p:spPr>
          <a:xfrm>
            <a:off x="372500" y="2495550"/>
            <a:ext cx="1716000" cy="135900"/>
          </a:xfrm>
          <a:prstGeom prst="roundRect">
            <a:avLst>
              <a:gd fmla="val 50000" name="adj"/>
            </a:avLst>
          </a:prstGeom>
          <a:solidFill>
            <a:srgbClr val="4A86E8">
              <a:alpha val="2509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6"/>
          <p:cNvSpPr/>
          <p:nvPr/>
        </p:nvSpPr>
        <p:spPr>
          <a:xfrm>
            <a:off x="330200" y="1226961"/>
            <a:ext cx="1800600" cy="135900"/>
          </a:xfrm>
          <a:prstGeom prst="roundRect">
            <a:avLst>
              <a:gd fmla="val 50000" name="adj"/>
            </a:avLst>
          </a:prstGeom>
          <a:solidFill>
            <a:srgbClr val="FF0000">
              <a:alpha val="2509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Limitations</a:t>
            </a:r>
            <a:r>
              <a:rPr lang="en"/>
              <a:t> / Tradeoffs </a:t>
            </a:r>
            <a:endParaRPr/>
          </a:p>
        </p:txBody>
      </p:sp>
      <p:sp>
        <p:nvSpPr>
          <p:cNvPr id="438" name="Google Shape;438;p44"/>
          <p:cNvSpPr txBox="1"/>
          <p:nvPr>
            <p:ph idx="1" type="body"/>
          </p:nvPr>
        </p:nvSpPr>
        <p:spPr>
          <a:xfrm>
            <a:off x="756750" y="1017725"/>
            <a:ext cx="4622700" cy="4013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Users </a:t>
            </a:r>
            <a:r>
              <a:rPr b="1" lang="en"/>
              <a:t>can’t add their own interests</a:t>
            </a:r>
            <a:r>
              <a:rPr lang="en"/>
              <a:t> to the prototype 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Not necessary since prototype cannot match users anyways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 other </a:t>
            </a:r>
            <a:r>
              <a:rPr b="1" lang="en"/>
              <a:t>profiles </a:t>
            </a:r>
            <a:r>
              <a:rPr lang="en"/>
              <a:t>and </a:t>
            </a:r>
            <a:r>
              <a:rPr b="1" lang="en"/>
              <a:t>locations </a:t>
            </a:r>
            <a:r>
              <a:rPr lang="en"/>
              <a:t>(map) are </a:t>
            </a:r>
            <a:r>
              <a:rPr b="1" i="1" lang="en"/>
              <a:t>hard coded </a:t>
            </a:r>
            <a:endParaRPr b="1" i="1"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Hard (almost impossible) to obtain this information through Figma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Not required to test user experience with task flows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439" name="Google Shape;43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6563" y="567075"/>
            <a:ext cx="1814975" cy="36989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4"/>
          <p:cNvSpPr txBox="1"/>
          <p:nvPr/>
        </p:nvSpPr>
        <p:spPr>
          <a:xfrm>
            <a:off x="5630500" y="4359875"/>
            <a:ext cx="2807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Gloria Hallelujah"/>
                <a:ea typeface="Gloria Hallelujah"/>
                <a:cs typeface="Gloria Hallelujah"/>
                <a:sym typeface="Gloria Hallelujah"/>
              </a:rPr>
              <a:t>Sample profile with fake interests</a:t>
            </a:r>
            <a:endParaRPr sz="1000"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Limitations / Tradeoffs cont.</a:t>
            </a:r>
            <a:endParaRPr/>
          </a:p>
        </p:txBody>
      </p:sp>
      <p:sp>
        <p:nvSpPr>
          <p:cNvPr id="446" name="Google Shape;446;p45"/>
          <p:cNvSpPr txBox="1"/>
          <p:nvPr>
            <p:ph idx="1" type="body"/>
          </p:nvPr>
        </p:nvSpPr>
        <p:spPr>
          <a:xfrm>
            <a:off x="395650" y="1072750"/>
            <a:ext cx="8258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User </a:t>
            </a:r>
            <a:r>
              <a:rPr b="1" lang="en">
                <a:solidFill>
                  <a:schemeClr val="dk1"/>
                </a:solidFill>
              </a:rPr>
              <a:t>can’t interact with his/her own profile screen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Not included since this is not related to any of our three primary tasks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rgbClr val="FF0000"/>
                </a:solidFill>
              </a:rPr>
              <a:t>CON:</a:t>
            </a:r>
            <a:r>
              <a:rPr lang="en">
                <a:solidFill>
                  <a:schemeClr val="dk1"/>
                </a:solidFill>
              </a:rPr>
              <a:t> Many buttons in our task flows could navigate to profile screen, but we are forced to restrict navigation since the screen is not yet developed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Can </a:t>
            </a:r>
            <a:r>
              <a:rPr b="1" lang="en">
                <a:solidFill>
                  <a:schemeClr val="dk1"/>
                </a:solidFill>
              </a:rPr>
              <a:t>only add certain people </a:t>
            </a:r>
            <a:r>
              <a:rPr lang="en">
                <a:solidFill>
                  <a:schemeClr val="dk1"/>
                </a:solidFill>
              </a:rPr>
              <a:t>to their network </a:t>
            </a:r>
            <a:r>
              <a:rPr b="1" lang="en">
                <a:solidFill>
                  <a:schemeClr val="dk1"/>
                </a:solidFill>
              </a:rPr>
              <a:t>(not all profile buttons are clickable)</a:t>
            </a:r>
            <a:endParaRPr b="1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Would be time-consuming to create med-fi screens for each fake profile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One fake profile is enough to see how users engage with another person’s profile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rgbClr val="FF0000"/>
                </a:solidFill>
              </a:rPr>
              <a:t>CON: </a:t>
            </a:r>
            <a:r>
              <a:rPr lang="en">
                <a:solidFill>
                  <a:schemeClr val="dk1"/>
                </a:solidFill>
              </a:rPr>
              <a:t>Users forced / restricted to a subset of possible task flows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Wizard of Oz Techniques</a:t>
            </a:r>
            <a:endParaRPr/>
          </a:p>
        </p:txBody>
      </p:sp>
      <p:sp>
        <p:nvSpPr>
          <p:cNvPr id="452" name="Google Shape;452;p46"/>
          <p:cNvSpPr txBox="1"/>
          <p:nvPr>
            <p:ph idx="1" type="body"/>
          </p:nvPr>
        </p:nvSpPr>
        <p:spPr>
          <a:xfrm>
            <a:off x="222875" y="1194600"/>
            <a:ext cx="3195600" cy="4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Matching Algorithm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/>
          </a:p>
        </p:txBody>
      </p:sp>
      <p:sp>
        <p:nvSpPr>
          <p:cNvPr id="453" name="Google Shape;453;p46"/>
          <p:cNvSpPr txBox="1"/>
          <p:nvPr>
            <p:ph idx="1" type="body"/>
          </p:nvPr>
        </p:nvSpPr>
        <p:spPr>
          <a:xfrm>
            <a:off x="5146525" y="1164800"/>
            <a:ext cx="4046400" cy="17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Suggestions to Add to Network</a:t>
            </a:r>
            <a:endParaRPr b="1"/>
          </a:p>
        </p:txBody>
      </p:sp>
      <p:pic>
        <p:nvPicPr>
          <p:cNvPr id="454" name="Google Shape;454;p46"/>
          <p:cNvPicPr preferRelativeResize="0"/>
          <p:nvPr/>
        </p:nvPicPr>
        <p:blipFill rotWithShape="1">
          <a:blip r:embed="rId4">
            <a:alphaModFix/>
          </a:blip>
          <a:srcRect b="51902" l="0" r="0" t="0"/>
          <a:stretch/>
        </p:blipFill>
        <p:spPr>
          <a:xfrm>
            <a:off x="700325" y="1819675"/>
            <a:ext cx="2240700" cy="2196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455" name="Google Shape;455;p46"/>
          <p:cNvSpPr/>
          <p:nvPr/>
        </p:nvSpPr>
        <p:spPr>
          <a:xfrm>
            <a:off x="2547975" y="3093875"/>
            <a:ext cx="66600" cy="11913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EA67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46"/>
          <p:cNvSpPr txBox="1"/>
          <p:nvPr/>
        </p:nvSpPr>
        <p:spPr>
          <a:xfrm>
            <a:off x="1965250" y="4192850"/>
            <a:ext cx="2565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No matching algorithms, so </a:t>
            </a:r>
            <a:r>
              <a:rPr b="1" lang="en">
                <a:latin typeface="Gloria Hallelujah"/>
                <a:ea typeface="Gloria Hallelujah"/>
                <a:cs typeface="Gloria Hallelujah"/>
                <a:sym typeface="Gloria Hallelujah"/>
              </a:rPr>
              <a:t>we act as the matching algorithm</a:t>
            </a: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 by hard coding fake match scores. 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457" name="Google Shape;457;p46"/>
          <p:cNvSpPr txBox="1"/>
          <p:nvPr/>
        </p:nvSpPr>
        <p:spPr>
          <a:xfrm>
            <a:off x="5213875" y="4075325"/>
            <a:ext cx="3879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A suggestions algorithm would be impractical without having existing users, so </a:t>
            </a:r>
            <a:r>
              <a:rPr b="1" lang="en">
                <a:latin typeface="Gloria Hallelujah"/>
                <a:ea typeface="Gloria Hallelujah"/>
                <a:cs typeface="Gloria Hallelujah"/>
                <a:sym typeface="Gloria Hallelujah"/>
              </a:rPr>
              <a:t>we make fake suggestions for past friends</a:t>
            </a: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 to add on the platform.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458" name="Google Shape;458;p46"/>
          <p:cNvSpPr/>
          <p:nvPr/>
        </p:nvSpPr>
        <p:spPr>
          <a:xfrm>
            <a:off x="2372475" y="2762925"/>
            <a:ext cx="417600" cy="254700"/>
          </a:xfrm>
          <a:prstGeom prst="ellipse">
            <a:avLst/>
          </a:prstGeom>
          <a:noFill/>
          <a:ln cap="flat" cmpd="sng" w="38100">
            <a:solidFill>
              <a:srgbClr val="EA67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9" name="Google Shape;459;p46"/>
          <p:cNvPicPr preferRelativeResize="0"/>
          <p:nvPr/>
        </p:nvPicPr>
        <p:blipFill rotWithShape="1">
          <a:blip r:embed="rId5">
            <a:alphaModFix/>
          </a:blip>
          <a:srcRect b="47042" l="0" r="1429" t="0"/>
          <a:stretch/>
        </p:blipFill>
        <p:spPr>
          <a:xfrm>
            <a:off x="5958475" y="1670900"/>
            <a:ext cx="2208900" cy="2418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460" name="Google Shape;460;p46"/>
          <p:cNvSpPr/>
          <p:nvPr/>
        </p:nvSpPr>
        <p:spPr>
          <a:xfrm>
            <a:off x="6061025" y="2571750"/>
            <a:ext cx="947100" cy="317700"/>
          </a:xfrm>
          <a:prstGeom prst="ellipse">
            <a:avLst/>
          </a:prstGeom>
          <a:noFill/>
          <a:ln cap="flat" cmpd="sng" w="38100">
            <a:solidFill>
              <a:srgbClr val="EA67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46"/>
          <p:cNvSpPr/>
          <p:nvPr/>
        </p:nvSpPr>
        <p:spPr>
          <a:xfrm rot="-1886573">
            <a:off x="5200106" y="2624603"/>
            <a:ext cx="1067266" cy="1211686"/>
          </a:xfrm>
          <a:custGeom>
            <a:rect b="b" l="l" r="r" t="t"/>
            <a:pathLst>
              <a:path extrusionOk="0" h="38621" w="61586">
                <a:moveTo>
                  <a:pt x="61586" y="10832"/>
                </a:moveTo>
                <a:cubicBezTo>
                  <a:pt x="55265" y="9205"/>
                  <a:pt x="33922" y="-3563"/>
                  <a:pt x="23658" y="1068"/>
                </a:cubicBezTo>
                <a:cubicBezTo>
                  <a:pt x="13394" y="5700"/>
                  <a:pt x="3943" y="32362"/>
                  <a:pt x="0" y="38621"/>
                </a:cubicBezTo>
              </a:path>
            </a:pathLst>
          </a:custGeom>
          <a:noFill/>
          <a:ln cap="flat" cmpd="sng" w="19050">
            <a:solidFill>
              <a:srgbClr val="EA6787"/>
            </a:solidFill>
            <a:prstDash val="solid"/>
            <a:round/>
            <a:headEnd len="med" w="med" type="none"/>
            <a:tailEnd len="med" w="med" type="stealth"/>
          </a:ln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Hard-Coded Features</a:t>
            </a:r>
            <a:endParaRPr/>
          </a:p>
        </p:txBody>
      </p:sp>
      <p:sp>
        <p:nvSpPr>
          <p:cNvPr id="467" name="Google Shape;467;p47"/>
          <p:cNvSpPr txBox="1"/>
          <p:nvPr>
            <p:ph idx="1" type="body"/>
          </p:nvPr>
        </p:nvSpPr>
        <p:spPr>
          <a:xfrm>
            <a:off x="-100275" y="1137275"/>
            <a:ext cx="3028500" cy="30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Profile Information</a:t>
            </a:r>
            <a:endParaRPr b="1"/>
          </a:p>
        </p:txBody>
      </p:sp>
      <p:sp>
        <p:nvSpPr>
          <p:cNvPr id="468" name="Google Shape;468;p47"/>
          <p:cNvSpPr txBox="1"/>
          <p:nvPr>
            <p:ph idx="1" type="body"/>
          </p:nvPr>
        </p:nvSpPr>
        <p:spPr>
          <a:xfrm>
            <a:off x="2633600" y="898338"/>
            <a:ext cx="302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Map to Find Match</a:t>
            </a:r>
            <a:endParaRPr b="1"/>
          </a:p>
        </p:txBody>
      </p:sp>
      <p:pic>
        <p:nvPicPr>
          <p:cNvPr id="469" name="Google Shape;469;p47"/>
          <p:cNvPicPr preferRelativeResize="0"/>
          <p:nvPr/>
        </p:nvPicPr>
        <p:blipFill rotWithShape="1">
          <a:blip r:embed="rId3">
            <a:alphaModFix/>
          </a:blip>
          <a:srcRect b="0" l="0" r="0" t="40123"/>
          <a:stretch/>
        </p:blipFill>
        <p:spPr>
          <a:xfrm>
            <a:off x="575675" y="1637050"/>
            <a:ext cx="1761900" cy="2150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470" name="Google Shape;470;p47"/>
          <p:cNvSpPr/>
          <p:nvPr/>
        </p:nvSpPr>
        <p:spPr>
          <a:xfrm>
            <a:off x="2093525" y="2451800"/>
            <a:ext cx="672115" cy="1440158"/>
          </a:xfrm>
          <a:custGeom>
            <a:rect b="b" l="l" r="r" t="t"/>
            <a:pathLst>
              <a:path extrusionOk="0" h="37553" w="20443">
                <a:moveTo>
                  <a:pt x="7886" y="37553"/>
                </a:moveTo>
                <a:cubicBezTo>
                  <a:pt x="9952" y="32984"/>
                  <a:pt x="21593" y="16398"/>
                  <a:pt x="20279" y="10139"/>
                </a:cubicBezTo>
                <a:cubicBezTo>
                  <a:pt x="18965" y="3880"/>
                  <a:pt x="3380" y="1690"/>
                  <a:pt x="0" y="0"/>
                </a:cubicBezTo>
              </a:path>
            </a:pathLst>
          </a:custGeom>
          <a:noFill/>
          <a:ln cap="flat" cmpd="sng" w="19050">
            <a:solidFill>
              <a:srgbClr val="EA6787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471" name="Google Shape;471;p47"/>
          <p:cNvSpPr txBox="1"/>
          <p:nvPr/>
        </p:nvSpPr>
        <p:spPr>
          <a:xfrm>
            <a:off x="1145350" y="3787150"/>
            <a:ext cx="21498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All </a:t>
            </a:r>
            <a:r>
              <a:rPr b="1" lang="en">
                <a:latin typeface="Gloria Hallelujah"/>
                <a:ea typeface="Gloria Hallelujah"/>
                <a:cs typeface="Gloria Hallelujah"/>
                <a:sym typeface="Gloria Hallelujah"/>
              </a:rPr>
              <a:t>profiles, shared interests, and match scores</a:t>
            </a: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 are hard-coded elements in all screens.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472" name="Google Shape;472;p47"/>
          <p:cNvSpPr txBox="1"/>
          <p:nvPr/>
        </p:nvSpPr>
        <p:spPr>
          <a:xfrm>
            <a:off x="3072950" y="1290975"/>
            <a:ext cx="21498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We </a:t>
            </a:r>
            <a:r>
              <a:rPr b="1" lang="en">
                <a:latin typeface="Gloria Hallelujah"/>
                <a:ea typeface="Gloria Hallelujah"/>
                <a:cs typeface="Gloria Hallelujah"/>
                <a:sym typeface="Gloria Hallelujah"/>
              </a:rPr>
              <a:t>use a screenshot from Google Maps, </a:t>
            </a: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and do not use any real location information. 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473" name="Google Shape;473;p47"/>
          <p:cNvPicPr preferRelativeResize="0"/>
          <p:nvPr/>
        </p:nvPicPr>
        <p:blipFill rotWithShape="1">
          <a:blip r:embed="rId4">
            <a:alphaModFix/>
          </a:blip>
          <a:srcRect b="0" l="0" r="0" t="38015"/>
          <a:stretch/>
        </p:blipFill>
        <p:spPr>
          <a:xfrm>
            <a:off x="3362525" y="2553075"/>
            <a:ext cx="1619100" cy="2045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474" name="Google Shape;474;p47"/>
          <p:cNvSpPr/>
          <p:nvPr/>
        </p:nvSpPr>
        <p:spPr>
          <a:xfrm>
            <a:off x="4957400" y="2064925"/>
            <a:ext cx="339150" cy="1483300"/>
          </a:xfrm>
          <a:custGeom>
            <a:rect b="b" l="l" r="r" t="t"/>
            <a:pathLst>
              <a:path extrusionOk="0" h="59332" w="13566">
                <a:moveTo>
                  <a:pt x="0" y="0"/>
                </a:moveTo>
                <a:cubicBezTo>
                  <a:pt x="2253" y="6259"/>
                  <a:pt x="13144" y="27663"/>
                  <a:pt x="13519" y="37552"/>
                </a:cubicBezTo>
                <a:cubicBezTo>
                  <a:pt x="13895" y="47441"/>
                  <a:pt x="4131" y="55702"/>
                  <a:pt x="2253" y="59332"/>
                </a:cubicBezTo>
              </a:path>
            </a:pathLst>
          </a:custGeom>
          <a:noFill/>
          <a:ln cap="flat" cmpd="sng" w="19050">
            <a:solidFill>
              <a:srgbClr val="EA6787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475" name="Google Shape;475;p47"/>
          <p:cNvSpPr txBox="1"/>
          <p:nvPr>
            <p:ph idx="1" type="body"/>
          </p:nvPr>
        </p:nvSpPr>
        <p:spPr>
          <a:xfrm>
            <a:off x="5168875" y="825413"/>
            <a:ext cx="302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Network</a:t>
            </a:r>
            <a:endParaRPr b="1"/>
          </a:p>
        </p:txBody>
      </p:sp>
      <p:pic>
        <p:nvPicPr>
          <p:cNvPr id="476" name="Google Shape;476;p47"/>
          <p:cNvPicPr preferRelativeResize="0"/>
          <p:nvPr/>
        </p:nvPicPr>
        <p:blipFill rotWithShape="1">
          <a:blip r:embed="rId5">
            <a:alphaModFix/>
          </a:blip>
          <a:srcRect b="22365" l="0" r="0" t="24699"/>
          <a:stretch/>
        </p:blipFill>
        <p:spPr>
          <a:xfrm>
            <a:off x="5578500" y="1592700"/>
            <a:ext cx="1815000" cy="195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477" name="Google Shape;477;p47"/>
          <p:cNvSpPr txBox="1"/>
          <p:nvPr/>
        </p:nvSpPr>
        <p:spPr>
          <a:xfrm>
            <a:off x="7444800" y="1509750"/>
            <a:ext cx="13875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All </a:t>
            </a:r>
            <a:r>
              <a:rPr b="1" lang="en">
                <a:latin typeface="Gloria Hallelujah"/>
                <a:ea typeface="Gloria Hallelujah"/>
                <a:cs typeface="Gloria Hallelujah"/>
                <a:sym typeface="Gloria Hallelujah"/>
              </a:rPr>
              <a:t>connections to other users </a:t>
            </a: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on the platform at each time stamp are manually created. 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478" name="Google Shape;478;p47"/>
          <p:cNvSpPr txBox="1"/>
          <p:nvPr/>
        </p:nvSpPr>
        <p:spPr>
          <a:xfrm>
            <a:off x="5222750" y="3672450"/>
            <a:ext cx="3791100" cy="16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Gloria Hallelujah"/>
                <a:ea typeface="Gloria Hallelujah"/>
                <a:cs typeface="Gloria Hallelujah"/>
                <a:sym typeface="Gloria Hallelujah"/>
              </a:rPr>
              <a:t>WHY Hard Coded? </a:t>
            </a:r>
            <a:endParaRPr b="1"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loria Hallelujah"/>
              <a:buChar char="●"/>
            </a:pPr>
            <a:r>
              <a:rPr lang="en" sz="12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No users on the platform, </a:t>
            </a:r>
            <a:endParaRPr sz="1200">
              <a:solidFill>
                <a:schemeClr val="dk1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loria Hallelujah"/>
              <a:buChar char="●"/>
            </a:pPr>
            <a:r>
              <a:rPr lang="en" sz="12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No way to extract this information (profiles and location)</a:t>
            </a:r>
            <a:endParaRPr sz="1200">
              <a:solidFill>
                <a:schemeClr val="dk1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loria Hallelujah"/>
              <a:buChar char="●"/>
            </a:pPr>
            <a:r>
              <a:rPr lang="en" sz="12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not necessary to test user experience and task flows.</a:t>
            </a:r>
            <a:endParaRPr sz="1200">
              <a:solidFill>
                <a:schemeClr val="dk1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479" name="Google Shape;479;p47"/>
          <p:cNvSpPr/>
          <p:nvPr/>
        </p:nvSpPr>
        <p:spPr>
          <a:xfrm>
            <a:off x="6552875" y="1268850"/>
            <a:ext cx="840649" cy="796075"/>
          </a:xfrm>
          <a:custGeom>
            <a:rect b="b" l="l" r="r" t="t"/>
            <a:pathLst>
              <a:path extrusionOk="0" h="38621" w="61586">
                <a:moveTo>
                  <a:pt x="61586" y="10832"/>
                </a:moveTo>
                <a:cubicBezTo>
                  <a:pt x="55265" y="9205"/>
                  <a:pt x="33922" y="-3563"/>
                  <a:pt x="23658" y="1068"/>
                </a:cubicBezTo>
                <a:cubicBezTo>
                  <a:pt x="13394" y="5700"/>
                  <a:pt x="3943" y="32362"/>
                  <a:pt x="0" y="38621"/>
                </a:cubicBezTo>
              </a:path>
            </a:pathLst>
          </a:custGeom>
          <a:noFill/>
          <a:ln cap="flat" cmpd="sng" w="19050">
            <a:solidFill>
              <a:srgbClr val="EA6787"/>
            </a:solidFill>
            <a:prstDash val="solid"/>
            <a:round/>
            <a:headEnd len="med" w="med" type="none"/>
            <a:tailEnd len="med" w="med" type="stealth"/>
          </a:ln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of Improvements</a:t>
            </a:r>
            <a:endParaRPr/>
          </a:p>
        </p:txBody>
      </p:sp>
      <p:sp>
        <p:nvSpPr>
          <p:cNvPr id="485" name="Google Shape;485;p48"/>
          <p:cNvSpPr txBox="1"/>
          <p:nvPr/>
        </p:nvSpPr>
        <p:spPr>
          <a:xfrm>
            <a:off x="928700" y="3031825"/>
            <a:ext cx="2081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Added </a:t>
            </a:r>
            <a:r>
              <a:rPr b="1" lang="en">
                <a:latin typeface="Gloria Hallelujah"/>
                <a:ea typeface="Gloria Hallelujah"/>
                <a:cs typeface="Gloria Hallelujah"/>
                <a:sym typeface="Gloria Hallelujah"/>
              </a:rPr>
              <a:t>match </a:t>
            </a:r>
            <a:r>
              <a:rPr b="1" lang="en">
                <a:latin typeface="Gloria Hallelujah"/>
                <a:ea typeface="Gloria Hallelujah"/>
                <a:cs typeface="Gloria Hallelujah"/>
                <a:sym typeface="Gloria Hallelujah"/>
              </a:rPr>
              <a:t>percentages</a:t>
            </a: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 to people’s bubbles on </a:t>
            </a:r>
            <a:r>
              <a:rPr i="1" lang="en">
                <a:latin typeface="Gloria Hallelujah"/>
                <a:ea typeface="Gloria Hallelujah"/>
                <a:cs typeface="Gloria Hallelujah"/>
                <a:sym typeface="Gloria Hallelujah"/>
              </a:rPr>
              <a:t>potential matches Home Screen</a:t>
            </a: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 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486" name="Google Shape;48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4275" y="1448100"/>
            <a:ext cx="1409950" cy="13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8"/>
          <p:cNvPicPr preferRelativeResize="0"/>
          <p:nvPr/>
        </p:nvPicPr>
        <p:blipFill rotWithShape="1">
          <a:blip r:embed="rId4">
            <a:alphaModFix/>
          </a:blip>
          <a:srcRect b="0" l="24749" r="24935" t="0"/>
          <a:stretch/>
        </p:blipFill>
        <p:spPr>
          <a:xfrm>
            <a:off x="3642250" y="1448100"/>
            <a:ext cx="1374900" cy="1350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88" name="Google Shape;488;p48"/>
          <p:cNvSpPr txBox="1"/>
          <p:nvPr/>
        </p:nvSpPr>
        <p:spPr>
          <a:xfrm>
            <a:off x="3382200" y="2967175"/>
            <a:ext cx="2379600" cy="13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452967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Replaced “Similarities” list with </a:t>
            </a:r>
            <a:r>
              <a:rPr b="1" lang="en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bubbles showing similarities </a:t>
            </a:r>
            <a:r>
              <a:rPr lang="en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with icons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489" name="Google Shape;489;p48"/>
          <p:cNvPicPr preferRelativeResize="0"/>
          <p:nvPr/>
        </p:nvPicPr>
        <p:blipFill rotWithShape="1">
          <a:blip r:embed="rId5">
            <a:alphaModFix/>
          </a:blip>
          <a:srcRect b="12472" l="5009" r="5528" t="16580"/>
          <a:stretch/>
        </p:blipFill>
        <p:spPr>
          <a:xfrm>
            <a:off x="6191850" y="1376550"/>
            <a:ext cx="1505100" cy="1493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90" name="Google Shape;490;p48"/>
          <p:cNvSpPr txBox="1"/>
          <p:nvPr/>
        </p:nvSpPr>
        <p:spPr>
          <a:xfrm>
            <a:off x="5903850" y="2967175"/>
            <a:ext cx="20811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Indicated </a:t>
            </a:r>
            <a:r>
              <a:rPr b="1" lang="en">
                <a:latin typeface="Gloria Hallelujah"/>
                <a:ea typeface="Gloria Hallelujah"/>
                <a:cs typeface="Gloria Hallelujah"/>
                <a:sym typeface="Gloria Hallelujah"/>
              </a:rPr>
              <a:t>self with a different color</a:t>
            </a: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 to help users distinguish between bubbles, and made network interactive (e.g. scroll, zoom, etc)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7"/>
          <p:cNvSpPr txBox="1"/>
          <p:nvPr>
            <p:ph idx="1" type="body"/>
          </p:nvPr>
        </p:nvSpPr>
        <p:spPr>
          <a:xfrm>
            <a:off x="6900" y="1246325"/>
            <a:ext cx="4806300" cy="38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45296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Privacy</a:t>
            </a:r>
            <a:endParaRPr>
              <a:solidFill>
                <a:schemeClr val="dk1"/>
              </a:solidFill>
            </a:endParaRPr>
          </a:p>
          <a:p>
            <a:pPr indent="0" lvl="0" marL="457200" marR="45296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Providing users total agency as to how much information and when they would like to share about themselves on the platform</a:t>
            </a:r>
            <a:endParaRPr sz="1400">
              <a:solidFill>
                <a:schemeClr val="dk1"/>
              </a:solidFill>
            </a:endParaRPr>
          </a:p>
          <a:p>
            <a:pPr indent="0" lvl="0" marL="457200" marR="45296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Security</a:t>
            </a:r>
            <a:endParaRPr sz="1900">
              <a:solidFill>
                <a:schemeClr val="dk1"/>
              </a:solidFill>
            </a:endParaRPr>
          </a:p>
          <a:p>
            <a:pPr indent="0" lvl="0" marL="457200" marR="45296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Information that users share with the platform should be encrypted and secure</a:t>
            </a:r>
            <a:endParaRPr sz="1400">
              <a:solidFill>
                <a:schemeClr val="dk1"/>
              </a:solidFill>
            </a:endParaRPr>
          </a:p>
          <a:p>
            <a:pPr indent="0" lvl="0" marL="457200" marR="45296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Efficiency</a:t>
            </a:r>
            <a:endParaRPr>
              <a:solidFill>
                <a:schemeClr val="dk1"/>
              </a:solidFill>
            </a:endParaRPr>
          </a:p>
          <a:p>
            <a:pPr indent="0" lvl="0" marL="457200" marR="45296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Making the UI as simple and intuitive as possible for as many audiences as possible </a:t>
            </a:r>
            <a:endParaRPr sz="1400">
              <a:solidFill>
                <a:schemeClr val="dk1"/>
              </a:solidFill>
            </a:endParaRPr>
          </a:p>
          <a:p>
            <a:pPr indent="0" lvl="0" marL="0" marR="452967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4" name="Google Shape;204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Values Encoded</a:t>
            </a:r>
            <a:endParaRPr b="1"/>
          </a:p>
        </p:txBody>
      </p:sp>
      <p:pic>
        <p:nvPicPr>
          <p:cNvPr id="205" name="Google Shape;20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200" y="881950"/>
            <a:ext cx="2434324" cy="100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7"/>
          <p:cNvSpPr/>
          <p:nvPr/>
        </p:nvSpPr>
        <p:spPr>
          <a:xfrm>
            <a:off x="512175" y="1453575"/>
            <a:ext cx="901800" cy="135900"/>
          </a:xfrm>
          <a:prstGeom prst="roundRect">
            <a:avLst>
              <a:gd fmla="val 50000" name="adj"/>
            </a:avLst>
          </a:prstGeom>
          <a:solidFill>
            <a:srgbClr val="4A86E8">
              <a:alpha val="2509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7"/>
          <p:cNvSpPr/>
          <p:nvPr/>
        </p:nvSpPr>
        <p:spPr>
          <a:xfrm>
            <a:off x="512175" y="2831025"/>
            <a:ext cx="1007100" cy="135900"/>
          </a:xfrm>
          <a:prstGeom prst="roundRect">
            <a:avLst>
              <a:gd fmla="val 50000" name="adj"/>
            </a:avLst>
          </a:prstGeom>
          <a:solidFill>
            <a:srgbClr val="4A86E8">
              <a:alpha val="2509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7"/>
          <p:cNvSpPr/>
          <p:nvPr/>
        </p:nvSpPr>
        <p:spPr>
          <a:xfrm>
            <a:off x="512175" y="3811600"/>
            <a:ext cx="1209600" cy="135900"/>
          </a:xfrm>
          <a:prstGeom prst="roundRect">
            <a:avLst>
              <a:gd fmla="val 50000" name="adj"/>
            </a:avLst>
          </a:prstGeom>
          <a:solidFill>
            <a:srgbClr val="4A86E8">
              <a:alpha val="2509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7"/>
          <p:cNvSpPr txBox="1"/>
          <p:nvPr>
            <p:ph idx="1" type="body"/>
          </p:nvPr>
        </p:nvSpPr>
        <p:spPr>
          <a:xfrm>
            <a:off x="4813200" y="1706300"/>
            <a:ext cx="3895500" cy="27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45296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The addition of </a:t>
            </a:r>
            <a:r>
              <a:rPr b="1" lang="en" sz="1600">
                <a:solidFill>
                  <a:schemeClr val="dk1"/>
                </a:solidFill>
              </a:rPr>
              <a:t>confirmation modals and permission notifications </a:t>
            </a:r>
            <a:r>
              <a:rPr lang="en" sz="1600">
                <a:solidFill>
                  <a:schemeClr val="dk1"/>
                </a:solidFill>
              </a:rPr>
              <a:t>for the users certainly </a:t>
            </a:r>
            <a:r>
              <a:rPr lang="en" sz="1600">
                <a:solidFill>
                  <a:srgbClr val="4A86E8"/>
                </a:solidFill>
              </a:rPr>
              <a:t>ensures </a:t>
            </a:r>
            <a:r>
              <a:rPr b="1" i="1" lang="en" sz="1600">
                <a:solidFill>
                  <a:srgbClr val="4A86E8"/>
                </a:solidFill>
              </a:rPr>
              <a:t>privacy</a:t>
            </a:r>
            <a:r>
              <a:rPr lang="en" sz="1600">
                <a:solidFill>
                  <a:schemeClr val="dk1"/>
                </a:solidFill>
              </a:rPr>
              <a:t> for all users, but </a:t>
            </a:r>
            <a:r>
              <a:rPr i="1" lang="en" sz="1600">
                <a:solidFill>
                  <a:srgbClr val="EA6787"/>
                </a:solidFill>
              </a:rPr>
              <a:t>sacrifices</a:t>
            </a:r>
            <a:r>
              <a:rPr lang="en" sz="1600">
                <a:solidFill>
                  <a:srgbClr val="EA6787"/>
                </a:solidFill>
              </a:rPr>
              <a:t> some </a:t>
            </a:r>
            <a:r>
              <a:rPr b="1" lang="en" sz="1600">
                <a:solidFill>
                  <a:srgbClr val="EA6787"/>
                </a:solidFill>
              </a:rPr>
              <a:t>user convenience.</a:t>
            </a:r>
            <a:r>
              <a:rPr lang="en" sz="1600">
                <a:solidFill>
                  <a:srgbClr val="EA6787"/>
                </a:solidFill>
              </a:rPr>
              <a:t> </a:t>
            </a:r>
            <a:endParaRPr sz="1600">
              <a:solidFill>
                <a:srgbClr val="EA6787"/>
              </a:solidFill>
            </a:endParaRPr>
          </a:p>
          <a:p>
            <a:pPr indent="0" lvl="0" marL="0" marR="452967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However, </a:t>
            </a:r>
            <a:r>
              <a:rPr b="1" lang="en" sz="1600">
                <a:solidFill>
                  <a:schemeClr val="dk1"/>
                </a:solidFill>
              </a:rPr>
              <a:t>user privacy must take priority,</a:t>
            </a:r>
            <a:r>
              <a:rPr lang="en" sz="1600">
                <a:solidFill>
                  <a:schemeClr val="dk1"/>
                </a:solidFill>
              </a:rPr>
              <a:t> as interaction with strangers have numerous safety implications.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10" name="Google Shape;210;p27"/>
          <p:cNvSpPr txBox="1"/>
          <p:nvPr/>
        </p:nvSpPr>
        <p:spPr>
          <a:xfrm>
            <a:off x="4923925" y="12906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452967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Potential Conflicts </a:t>
            </a:r>
            <a:endParaRPr/>
          </a:p>
        </p:txBody>
      </p:sp>
      <p:sp>
        <p:nvSpPr>
          <p:cNvPr id="211" name="Google Shape;211;p27"/>
          <p:cNvSpPr/>
          <p:nvPr/>
        </p:nvSpPr>
        <p:spPr>
          <a:xfrm>
            <a:off x="4923925" y="1453575"/>
            <a:ext cx="2374500" cy="135900"/>
          </a:xfrm>
          <a:prstGeom prst="roundRect">
            <a:avLst>
              <a:gd fmla="val 50000" name="adj"/>
            </a:avLst>
          </a:prstGeom>
          <a:solidFill>
            <a:srgbClr val="FF0000">
              <a:alpha val="2509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"/>
          <p:cNvSpPr txBox="1"/>
          <p:nvPr>
            <p:ph type="title"/>
          </p:nvPr>
        </p:nvSpPr>
        <p:spPr>
          <a:xfrm>
            <a:off x="401475" y="368825"/>
            <a:ext cx="569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Values Encoded: Design Features</a:t>
            </a:r>
            <a:endParaRPr b="1"/>
          </a:p>
        </p:txBody>
      </p:sp>
      <p:pic>
        <p:nvPicPr>
          <p:cNvPr id="217" name="Google Shape;21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874" y="1205049"/>
            <a:ext cx="1716726" cy="3498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2147" y="1228535"/>
            <a:ext cx="1716726" cy="3498688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8"/>
          <p:cNvSpPr txBox="1"/>
          <p:nvPr>
            <p:ph idx="1" type="body"/>
          </p:nvPr>
        </p:nvSpPr>
        <p:spPr>
          <a:xfrm>
            <a:off x="4013400" y="1063950"/>
            <a:ext cx="5130600" cy="444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45296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Privacy</a:t>
            </a:r>
            <a:endParaRPr>
              <a:solidFill>
                <a:srgbClr val="1155CC"/>
              </a:solidFill>
            </a:endParaRPr>
          </a:p>
          <a:p>
            <a:pPr indent="0" lvl="0" marL="457200" marR="45296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Location sharing was the primary concern based on our user interviews. We added an explanation and a “Stop Sharing Location” button to increase the clarity and flexibility of information being shared.</a:t>
            </a:r>
            <a:endParaRPr sz="1400">
              <a:solidFill>
                <a:schemeClr val="dk1"/>
              </a:solidFill>
            </a:endParaRPr>
          </a:p>
          <a:p>
            <a:pPr indent="0" lvl="0" marL="457200" marR="45296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1155CC"/>
                </a:solidFill>
              </a:rPr>
              <a:t>Security</a:t>
            </a:r>
            <a:endParaRPr sz="1900">
              <a:solidFill>
                <a:srgbClr val="1155CC"/>
              </a:solidFill>
            </a:endParaRPr>
          </a:p>
          <a:p>
            <a:pPr indent="0" lvl="0" marL="457200" marR="45296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Information encryption will occur in the backend in the hi-fi prototype</a:t>
            </a:r>
            <a:br>
              <a:rPr lang="en" sz="1400">
                <a:solidFill>
                  <a:schemeClr val="dk1"/>
                </a:solidFill>
              </a:rPr>
            </a:br>
            <a:endParaRPr sz="1400">
              <a:solidFill>
                <a:schemeClr val="dk1"/>
              </a:solidFill>
            </a:endParaRPr>
          </a:p>
          <a:p>
            <a:pPr indent="0" lvl="0" marL="457200" marR="45296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Efficiency</a:t>
            </a:r>
            <a:endParaRPr>
              <a:solidFill>
                <a:srgbClr val="1155CC"/>
              </a:solidFill>
            </a:endParaRPr>
          </a:p>
          <a:p>
            <a:pPr indent="0" lvl="0" marL="457200" marR="45296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Our tasks have multiple paths to completion and have clear action buttons progressing through the flow (refer to Figma prototype)</a:t>
            </a:r>
            <a:endParaRPr sz="1400">
              <a:solidFill>
                <a:schemeClr val="dk1"/>
              </a:solidFill>
            </a:endParaRPr>
          </a:p>
          <a:p>
            <a:pPr indent="0" lvl="0" marL="0" marR="452967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20" name="Google Shape;22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475" y="841050"/>
            <a:ext cx="5045975" cy="10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9"/>
          <p:cNvSpPr txBox="1"/>
          <p:nvPr>
            <p:ph idx="1" type="body"/>
          </p:nvPr>
        </p:nvSpPr>
        <p:spPr>
          <a:xfrm>
            <a:off x="311700" y="1017725"/>
            <a:ext cx="2783100" cy="9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6AA84F"/>
                </a:solidFill>
              </a:rPr>
              <a:t>Simple Task</a:t>
            </a:r>
            <a:r>
              <a:rPr b="1" lang="en" sz="1500"/>
              <a:t> </a:t>
            </a:r>
            <a:endParaRPr b="1"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Befriend someone near you with similar interests.</a:t>
            </a:r>
            <a:endParaRPr/>
          </a:p>
        </p:txBody>
      </p:sp>
      <p:sp>
        <p:nvSpPr>
          <p:cNvPr id="226" name="Google Shape;226;p29"/>
          <p:cNvSpPr txBox="1"/>
          <p:nvPr/>
        </p:nvSpPr>
        <p:spPr>
          <a:xfrm>
            <a:off x="6374875" y="1017750"/>
            <a:ext cx="25782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CC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Complex Tas</a:t>
            </a:r>
            <a:r>
              <a:rPr b="1" lang="en" sz="1500">
                <a:solidFill>
                  <a:srgbClr val="CC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k</a:t>
            </a:r>
            <a:endParaRPr b="1" sz="1500">
              <a:solidFill>
                <a:srgbClr val="CC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Add a past friend to your existing network.</a:t>
            </a:r>
            <a:endParaRPr sz="1500"/>
          </a:p>
        </p:txBody>
      </p:sp>
      <p:sp>
        <p:nvSpPr>
          <p:cNvPr id="227" name="Google Shape;227;p29"/>
          <p:cNvSpPr txBox="1"/>
          <p:nvPr/>
        </p:nvSpPr>
        <p:spPr>
          <a:xfrm>
            <a:off x="3269075" y="1017713"/>
            <a:ext cx="30000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BF9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Moderate Task</a:t>
            </a:r>
            <a:endParaRPr b="1" sz="1500">
              <a:solidFill>
                <a:srgbClr val="BF9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Start a conversation with someone in person.</a:t>
            </a:r>
            <a:endParaRPr sz="1500"/>
          </a:p>
        </p:txBody>
      </p:sp>
      <p:sp>
        <p:nvSpPr>
          <p:cNvPr id="228" name="Google Shape;228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Tasks</a:t>
            </a:r>
            <a:endParaRPr b="1"/>
          </a:p>
        </p:txBody>
      </p:sp>
      <p:pic>
        <p:nvPicPr>
          <p:cNvPr id="229" name="Google Shape;22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200" y="881950"/>
            <a:ext cx="2434324" cy="1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0425" y="1017738"/>
            <a:ext cx="491676" cy="325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3438" y="1017725"/>
            <a:ext cx="491698" cy="32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9"/>
          <p:cNvPicPr preferRelativeResize="0"/>
          <p:nvPr/>
        </p:nvPicPr>
        <p:blipFill rotWithShape="1">
          <a:blip r:embed="rId6">
            <a:alphaModFix/>
          </a:blip>
          <a:srcRect b="227519" l="0" r="0" t="-227519"/>
          <a:stretch/>
        </p:blipFill>
        <p:spPr>
          <a:xfrm>
            <a:off x="1078025" y="3428725"/>
            <a:ext cx="1355249" cy="1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90400" y="1017735"/>
            <a:ext cx="491698" cy="325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500" y="2000675"/>
            <a:ext cx="1450700" cy="295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46650" y="2011988"/>
            <a:ext cx="1450700" cy="295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82925" y="2012049"/>
            <a:ext cx="1450700" cy="2956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0"/>
          <p:cNvSpPr txBox="1"/>
          <p:nvPr>
            <p:ph idx="1" type="body"/>
          </p:nvPr>
        </p:nvSpPr>
        <p:spPr>
          <a:xfrm>
            <a:off x="311700" y="1017725"/>
            <a:ext cx="8520600" cy="13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Usability Goals:</a:t>
            </a:r>
            <a:endParaRPr sz="2000">
              <a:solidFill>
                <a:schemeClr val="dk1"/>
              </a:solidFill>
            </a:endParaRPr>
          </a:p>
          <a:p>
            <a:pPr indent="-342900" lvl="0" marL="457200" marR="452967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</a:pPr>
            <a:r>
              <a:rPr lang="en">
                <a:solidFill>
                  <a:schemeClr val="dk1"/>
                </a:solidFill>
              </a:rPr>
              <a:t>Robust</a:t>
            </a:r>
            <a:endParaRPr>
              <a:solidFill>
                <a:schemeClr val="dk1"/>
              </a:solidFill>
            </a:endParaRPr>
          </a:p>
          <a:p>
            <a:pPr indent="-342900" lvl="0" marL="457200" marR="452967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</a:pPr>
            <a:r>
              <a:rPr lang="en">
                <a:solidFill>
                  <a:schemeClr val="dk1"/>
                </a:solidFill>
              </a:rPr>
              <a:t>Efficient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2" name="Google Shape;24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Usability Goals</a:t>
            </a:r>
            <a:r>
              <a:rPr lang="en"/>
              <a:t> &amp; Key Measurements</a:t>
            </a:r>
            <a:endParaRPr b="1"/>
          </a:p>
        </p:txBody>
      </p:sp>
      <p:pic>
        <p:nvPicPr>
          <p:cNvPr id="243" name="Google Shape;24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198" y="881950"/>
            <a:ext cx="5887949" cy="10047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0"/>
          <p:cNvSpPr/>
          <p:nvPr/>
        </p:nvSpPr>
        <p:spPr>
          <a:xfrm>
            <a:off x="330200" y="1226950"/>
            <a:ext cx="1940100" cy="135900"/>
          </a:xfrm>
          <a:prstGeom prst="roundRect">
            <a:avLst>
              <a:gd fmla="val 50000" name="adj"/>
            </a:avLst>
          </a:prstGeom>
          <a:solidFill>
            <a:srgbClr val="FF0000">
              <a:alpha val="2509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0"/>
          <p:cNvSpPr txBox="1"/>
          <p:nvPr>
            <p:ph idx="1" type="body"/>
          </p:nvPr>
        </p:nvSpPr>
        <p:spPr>
          <a:xfrm>
            <a:off x="315200" y="2423550"/>
            <a:ext cx="8520600" cy="28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Key Measurements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➢"/>
            </a:pPr>
            <a:r>
              <a:rPr lang="en" sz="2000">
                <a:solidFill>
                  <a:schemeClr val="dk1"/>
                </a:solidFill>
              </a:rPr>
              <a:t>Observing how much </a:t>
            </a:r>
            <a:r>
              <a:rPr lang="en" sz="2000">
                <a:solidFill>
                  <a:srgbClr val="674EA7"/>
                </a:solidFill>
              </a:rPr>
              <a:t>Level of Interference was necessary </a:t>
            </a:r>
            <a:r>
              <a:rPr lang="en" sz="2000">
                <a:solidFill>
                  <a:schemeClr val="dk1"/>
                </a:solidFill>
              </a:rPr>
              <a:t>for the user to complete the provided tasks</a:t>
            </a:r>
            <a:endParaRPr sz="20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➢"/>
            </a:pPr>
            <a:r>
              <a:rPr lang="en" sz="2000">
                <a:solidFill>
                  <a:schemeClr val="dk1"/>
                </a:solidFill>
              </a:rPr>
              <a:t>Asking each participants on </a:t>
            </a:r>
            <a:r>
              <a:rPr lang="en" sz="2000">
                <a:solidFill>
                  <a:srgbClr val="A64D79"/>
                </a:solidFill>
              </a:rPr>
              <a:t>intuitiveness of positioning, sizing, and form of objects</a:t>
            </a:r>
            <a:r>
              <a:rPr lang="en" sz="2000">
                <a:solidFill>
                  <a:schemeClr val="dk1"/>
                </a:solidFill>
              </a:rPr>
              <a:t> in each screen in conveying their purpose</a:t>
            </a:r>
            <a:endParaRPr sz="2000">
              <a:solidFill>
                <a:schemeClr val="dk1"/>
              </a:solidFill>
            </a:endParaRPr>
          </a:p>
          <a:p>
            <a:pPr indent="0" lvl="0" marL="457200" marR="45296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6" name="Google Shape;246;p30"/>
          <p:cNvSpPr/>
          <p:nvPr/>
        </p:nvSpPr>
        <p:spPr>
          <a:xfrm>
            <a:off x="429350" y="2609350"/>
            <a:ext cx="2430900" cy="135900"/>
          </a:xfrm>
          <a:prstGeom prst="roundRect">
            <a:avLst>
              <a:gd fmla="val 50000" name="adj"/>
            </a:avLst>
          </a:prstGeom>
          <a:solidFill>
            <a:srgbClr val="4A86E8">
              <a:alpha val="2509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1900" y="982429"/>
            <a:ext cx="1737975" cy="157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Usability Goals &amp; Key Measurements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1"/>
          <p:cNvSpPr txBox="1"/>
          <p:nvPr>
            <p:ph idx="1" type="body"/>
          </p:nvPr>
        </p:nvSpPr>
        <p:spPr>
          <a:xfrm>
            <a:off x="311700" y="1017725"/>
            <a:ext cx="8520600" cy="3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45296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How our product is hitting usability goals:</a:t>
            </a:r>
            <a:endParaRPr sz="2000">
              <a:solidFill>
                <a:schemeClr val="dk1"/>
              </a:solidFill>
            </a:endParaRPr>
          </a:p>
          <a:p>
            <a:pPr indent="-342900" lvl="0" marL="457200" marR="45296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Implementing </a:t>
            </a:r>
            <a:r>
              <a:rPr b="1" lang="en">
                <a:solidFill>
                  <a:schemeClr val="dk1"/>
                </a:solidFill>
              </a:rPr>
              <a:t>minimalistic designs</a:t>
            </a:r>
            <a:r>
              <a:rPr lang="en">
                <a:solidFill>
                  <a:schemeClr val="dk1"/>
                </a:solidFill>
              </a:rPr>
              <a:t> with each screen along with </a:t>
            </a:r>
            <a:r>
              <a:rPr b="1" lang="en">
                <a:solidFill>
                  <a:schemeClr val="dk1"/>
                </a:solidFill>
              </a:rPr>
              <a:t>visual explanation(s) on screens</a:t>
            </a:r>
            <a:r>
              <a:rPr lang="en">
                <a:solidFill>
                  <a:schemeClr val="dk1"/>
                </a:solidFill>
              </a:rPr>
              <a:t> where test users felt uncertainties in functionality, and placing </a:t>
            </a:r>
            <a:r>
              <a:rPr b="1" lang="en">
                <a:solidFill>
                  <a:schemeClr val="dk1"/>
                </a:solidFill>
              </a:rPr>
              <a:t>permission modals</a:t>
            </a:r>
            <a:r>
              <a:rPr lang="en">
                <a:solidFill>
                  <a:schemeClr val="dk1"/>
                </a:solidFill>
              </a:rPr>
              <a:t> in places where they felt unsafe sharing their information allow us to have a platform that is both </a:t>
            </a:r>
            <a:r>
              <a:rPr b="1" i="1" lang="en">
                <a:solidFill>
                  <a:schemeClr val="dk1"/>
                </a:solidFill>
              </a:rPr>
              <a:t>robust</a:t>
            </a:r>
            <a:r>
              <a:rPr lang="en">
                <a:solidFill>
                  <a:schemeClr val="dk1"/>
                </a:solidFill>
              </a:rPr>
              <a:t> and </a:t>
            </a:r>
            <a:r>
              <a:rPr b="1" i="1" lang="en">
                <a:solidFill>
                  <a:schemeClr val="dk1"/>
                </a:solidFill>
              </a:rPr>
              <a:t>efficient</a:t>
            </a:r>
            <a:r>
              <a:rPr lang="en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0" lvl="0" marL="0" marR="45296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45296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To Continue Progression:</a:t>
            </a:r>
            <a:endParaRPr>
              <a:solidFill>
                <a:schemeClr val="dk1"/>
              </a:solidFill>
            </a:endParaRPr>
          </a:p>
          <a:p>
            <a:pPr indent="-342900" lvl="0" marL="457200" marR="45296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The medium-fi prototype must be have </a:t>
            </a:r>
            <a:r>
              <a:rPr b="1" lang="en">
                <a:solidFill>
                  <a:schemeClr val="dk1"/>
                </a:solidFill>
              </a:rPr>
              <a:t>consistent, immediately-intuitive UI </a:t>
            </a:r>
            <a:r>
              <a:rPr lang="en">
                <a:solidFill>
                  <a:schemeClr val="dk1"/>
                </a:solidFill>
              </a:rPr>
              <a:t>across all the tasks.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54" name="Google Shape;254;p31"/>
          <p:cNvSpPr/>
          <p:nvPr/>
        </p:nvSpPr>
        <p:spPr>
          <a:xfrm>
            <a:off x="330200" y="1226950"/>
            <a:ext cx="4847100" cy="135900"/>
          </a:xfrm>
          <a:prstGeom prst="roundRect">
            <a:avLst>
              <a:gd fmla="val 50000" name="adj"/>
            </a:avLst>
          </a:prstGeom>
          <a:solidFill>
            <a:srgbClr val="FF0000">
              <a:alpha val="2509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1"/>
          <p:cNvSpPr/>
          <p:nvPr/>
        </p:nvSpPr>
        <p:spPr>
          <a:xfrm>
            <a:off x="406825" y="3479450"/>
            <a:ext cx="2958300" cy="135900"/>
          </a:xfrm>
          <a:prstGeom prst="roundRect">
            <a:avLst>
              <a:gd fmla="val 50000" name="adj"/>
            </a:avLst>
          </a:prstGeom>
          <a:solidFill>
            <a:srgbClr val="4A86E8">
              <a:alpha val="2509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6" name="Google Shape;25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198" y="881950"/>
            <a:ext cx="5887949" cy="10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 txBox="1"/>
          <p:nvPr>
            <p:ph idx="4294967295" type="body"/>
          </p:nvPr>
        </p:nvSpPr>
        <p:spPr>
          <a:xfrm>
            <a:off x="1140900" y="3676450"/>
            <a:ext cx="68622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Revised Interface Design</a:t>
            </a:r>
            <a:endParaRPr b="1" sz="2800">
              <a:solidFill>
                <a:schemeClr val="dk1"/>
              </a:solidFill>
            </a:endParaRPr>
          </a:p>
        </p:txBody>
      </p:sp>
      <p:pic>
        <p:nvPicPr>
          <p:cNvPr id="262" name="Google Shape;26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4678" y="897535"/>
            <a:ext cx="2562995" cy="25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8250" y="4215850"/>
            <a:ext cx="4155848" cy="12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 txBox="1"/>
          <p:nvPr>
            <p:ph type="title"/>
          </p:nvPr>
        </p:nvSpPr>
        <p:spPr>
          <a:xfrm>
            <a:off x="388650" y="1791775"/>
            <a:ext cx="2837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920"/>
              <a:t>Major Design Change 1  </a:t>
            </a:r>
            <a:endParaRPr sz="1920"/>
          </a:p>
        </p:txBody>
      </p:sp>
      <p:pic>
        <p:nvPicPr>
          <p:cNvPr id="269" name="Google Shape;26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9799" y="885709"/>
            <a:ext cx="1708116" cy="3687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1334" y="880988"/>
            <a:ext cx="1708141" cy="369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31643" y="1986063"/>
            <a:ext cx="1216780" cy="68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5925" y="2954150"/>
            <a:ext cx="1720049" cy="10047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3"/>
          <p:cNvSpPr/>
          <p:nvPr/>
        </p:nvSpPr>
        <p:spPr>
          <a:xfrm>
            <a:off x="5392675" y="2605100"/>
            <a:ext cx="333900" cy="2484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84C6EC"/>
              </a:gs>
              <a:gs pos="100000">
                <a:srgbClr val="855EF3">
                  <a:alpha val="25098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3"/>
          <p:cNvSpPr txBox="1"/>
          <p:nvPr/>
        </p:nvSpPr>
        <p:spPr>
          <a:xfrm>
            <a:off x="935926" y="2364475"/>
            <a:ext cx="1901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Near You</a:t>
            </a:r>
            <a:endParaRPr b="1" sz="2800">
              <a:solidFill>
                <a:schemeClr val="dk1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